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9" r:id="rId2"/>
    <p:sldId id="272" r:id="rId3"/>
    <p:sldId id="257" r:id="rId4"/>
    <p:sldId id="261" r:id="rId5"/>
    <p:sldId id="274" r:id="rId6"/>
    <p:sldId id="273" r:id="rId7"/>
    <p:sldId id="268" r:id="rId8"/>
    <p:sldId id="270" r:id="rId9"/>
    <p:sldId id="262" r:id="rId10"/>
    <p:sldId id="263" r:id="rId11"/>
    <p:sldId id="271" r:id="rId12"/>
    <p:sldId id="264" r:id="rId13"/>
    <p:sldId id="267" r:id="rId14"/>
    <p:sldId id="265" r:id="rId15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216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4FAB45-26DD-45C9-96FA-C94D99FE971F}" type="doc">
      <dgm:prSet loTypeId="urn:microsoft.com/office/officeart/2005/8/layout/vList5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C10ED8E9-30BA-4761-A805-D449B2BE0376}">
      <dgm:prSet phldrT="[Text]"/>
      <dgm:spPr>
        <a:solidFill>
          <a:srgbClr val="C00000"/>
        </a:solidFill>
        <a:ln>
          <a:solidFill>
            <a:schemeClr val="tx1">
              <a:lumMod val="65000"/>
              <a:lumOff val="35000"/>
            </a:schemeClr>
          </a:solidFill>
        </a:ln>
      </dgm:spPr>
      <dgm:t>
        <a:bodyPr/>
        <a:lstStyle/>
        <a:p>
          <a:r>
            <a:rPr lang="en-US" dirty="0" smtClean="0">
              <a:latin typeface="Century Gothic" pitchFamily="34" charset="0"/>
            </a:rPr>
            <a:t>Red</a:t>
          </a:r>
        </a:p>
        <a:p>
          <a:r>
            <a:rPr lang="en-US" dirty="0" smtClean="0">
              <a:latin typeface="Century Gothic" pitchFamily="34" charset="0"/>
            </a:rPr>
            <a:t>3</a:t>
          </a:r>
          <a:endParaRPr lang="en-US" dirty="0">
            <a:latin typeface="Century Gothic" pitchFamily="34" charset="0"/>
          </a:endParaRPr>
        </a:p>
      </dgm:t>
    </dgm:pt>
    <dgm:pt modelId="{8ABB48C7-CA13-4788-996E-779C23473AE9}" type="parTrans" cxnId="{BFD73C06-0A5F-423E-924F-82BE7147D78A}">
      <dgm:prSet/>
      <dgm:spPr/>
      <dgm:t>
        <a:bodyPr/>
        <a:lstStyle/>
        <a:p>
          <a:endParaRPr lang="en-US"/>
        </a:p>
      </dgm:t>
    </dgm:pt>
    <dgm:pt modelId="{8FA2CE1E-87C7-4A12-A065-6CE046DC7D3E}" type="sibTrans" cxnId="{BFD73C06-0A5F-423E-924F-82BE7147D78A}">
      <dgm:prSet/>
      <dgm:spPr/>
      <dgm:t>
        <a:bodyPr/>
        <a:lstStyle/>
        <a:p>
          <a:endParaRPr lang="en-US"/>
        </a:p>
      </dgm:t>
    </dgm:pt>
    <dgm:pt modelId="{386ECD9C-42BD-4619-ACE6-784200151CC9}">
      <dgm:prSet phldrT="[Text]" custT="1"/>
      <dgm:spPr/>
      <dgm:t>
        <a:bodyPr/>
        <a:lstStyle/>
        <a:p>
          <a:r>
            <a:rPr lang="en-US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Century Gothic" pitchFamily="34" charset="0"/>
            </a:rPr>
            <a:t>Student Feedback - Lifelong Learning </a:t>
          </a:r>
          <a:endParaRPr lang="en-US" sz="1600" dirty="0">
            <a:solidFill>
              <a:schemeClr val="tx1">
                <a:lumMod val="75000"/>
                <a:lumOff val="25000"/>
              </a:schemeClr>
            </a:solidFill>
            <a:latin typeface="Century Gothic" pitchFamily="34" charset="0"/>
          </a:endParaRPr>
        </a:p>
      </dgm:t>
    </dgm:pt>
    <dgm:pt modelId="{B6B85D0F-B012-4EA0-9E8D-C4723C770CB3}" type="parTrans" cxnId="{5F8C3589-F0A5-4C20-876D-6F1AC1290BED}">
      <dgm:prSet/>
      <dgm:spPr/>
      <dgm:t>
        <a:bodyPr/>
        <a:lstStyle/>
        <a:p>
          <a:endParaRPr lang="en-US"/>
        </a:p>
      </dgm:t>
    </dgm:pt>
    <dgm:pt modelId="{9DFFC791-7C07-422C-BD52-D2C86A44D34B}" type="sibTrans" cxnId="{5F8C3589-F0A5-4C20-876D-6F1AC1290BED}">
      <dgm:prSet/>
      <dgm:spPr/>
      <dgm:t>
        <a:bodyPr/>
        <a:lstStyle/>
        <a:p>
          <a:endParaRPr lang="en-US"/>
        </a:p>
      </dgm:t>
    </dgm:pt>
    <dgm:pt modelId="{2F7F97CC-B9D9-4D14-A4BA-5C4B89486C36}">
      <dgm:prSet phldrT="[Text]" custT="1"/>
      <dgm:spPr/>
      <dgm:t>
        <a:bodyPr/>
        <a:lstStyle/>
        <a:p>
          <a:r>
            <a:rPr lang="en-US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Century Gothic" pitchFamily="34" charset="0"/>
            </a:rPr>
            <a:t>Performance Tasks</a:t>
          </a:r>
          <a:endParaRPr lang="en-US" sz="1600" dirty="0">
            <a:solidFill>
              <a:schemeClr val="tx1">
                <a:lumMod val="75000"/>
                <a:lumOff val="25000"/>
              </a:schemeClr>
            </a:solidFill>
            <a:latin typeface="Century Gothic" pitchFamily="34" charset="0"/>
          </a:endParaRPr>
        </a:p>
      </dgm:t>
    </dgm:pt>
    <dgm:pt modelId="{05B70065-9284-41B9-8B20-D79DFD78938A}" type="parTrans" cxnId="{BE9797EA-C817-400A-8BEC-85244F9DD612}">
      <dgm:prSet/>
      <dgm:spPr/>
      <dgm:t>
        <a:bodyPr/>
        <a:lstStyle/>
        <a:p>
          <a:endParaRPr lang="en-US"/>
        </a:p>
      </dgm:t>
    </dgm:pt>
    <dgm:pt modelId="{A84960C8-4E69-435B-81A6-653BB690549F}" type="sibTrans" cxnId="{BE9797EA-C817-400A-8BEC-85244F9DD612}">
      <dgm:prSet/>
      <dgm:spPr/>
      <dgm:t>
        <a:bodyPr/>
        <a:lstStyle/>
        <a:p>
          <a:endParaRPr lang="en-US"/>
        </a:p>
      </dgm:t>
    </dgm:pt>
    <dgm:pt modelId="{243FA65F-2404-45BD-A79D-70FB9F82E00B}">
      <dgm:prSet phldrT="[Text]"/>
      <dgm:spPr>
        <a:solidFill>
          <a:srgbClr val="0070C0"/>
        </a:solidFill>
        <a:ln>
          <a:solidFill>
            <a:schemeClr val="tx1">
              <a:lumMod val="65000"/>
              <a:lumOff val="35000"/>
            </a:schemeClr>
          </a:solidFill>
        </a:ln>
      </dgm:spPr>
      <dgm:t>
        <a:bodyPr/>
        <a:lstStyle/>
        <a:p>
          <a:r>
            <a:rPr lang="en-US" dirty="0" smtClean="0">
              <a:latin typeface="Century Gothic" pitchFamily="34" charset="0"/>
            </a:rPr>
            <a:t>Blue</a:t>
          </a:r>
        </a:p>
        <a:p>
          <a:r>
            <a:rPr lang="en-US" dirty="0" smtClean="0">
              <a:latin typeface="Century Gothic" pitchFamily="34" charset="0"/>
            </a:rPr>
            <a:t>5</a:t>
          </a:r>
          <a:endParaRPr lang="en-US" dirty="0">
            <a:latin typeface="Century Gothic" pitchFamily="34" charset="0"/>
          </a:endParaRPr>
        </a:p>
      </dgm:t>
    </dgm:pt>
    <dgm:pt modelId="{1465B8F2-27C3-45DB-A03C-86537A4D77A5}" type="parTrans" cxnId="{D55141B9-78C1-47AA-9AAC-DAB26F8B9BD0}">
      <dgm:prSet/>
      <dgm:spPr/>
      <dgm:t>
        <a:bodyPr/>
        <a:lstStyle/>
        <a:p>
          <a:endParaRPr lang="en-US"/>
        </a:p>
      </dgm:t>
    </dgm:pt>
    <dgm:pt modelId="{5E96F572-234A-401E-9930-611FCD0E7526}" type="sibTrans" cxnId="{D55141B9-78C1-47AA-9AAC-DAB26F8B9BD0}">
      <dgm:prSet/>
      <dgm:spPr/>
      <dgm:t>
        <a:bodyPr/>
        <a:lstStyle/>
        <a:p>
          <a:endParaRPr lang="en-US"/>
        </a:p>
      </dgm:t>
    </dgm:pt>
    <dgm:pt modelId="{A647E3BC-A857-478A-B5B4-F79C894D7D86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tx1">
                  <a:lumMod val="85000"/>
                  <a:lumOff val="15000"/>
                </a:schemeClr>
              </a:solidFill>
              <a:latin typeface="Century Gothic" pitchFamily="34" charset="0"/>
            </a:rPr>
            <a:t>Learning Spaces</a:t>
          </a:r>
          <a:endParaRPr lang="en-US" sz="1400" dirty="0">
            <a:solidFill>
              <a:schemeClr val="tx1">
                <a:lumMod val="85000"/>
                <a:lumOff val="15000"/>
              </a:schemeClr>
            </a:solidFill>
            <a:latin typeface="Century Gothic" pitchFamily="34" charset="0"/>
          </a:endParaRPr>
        </a:p>
      </dgm:t>
    </dgm:pt>
    <dgm:pt modelId="{A9AAB66B-0473-4AEA-AAEA-523004F47B87}" type="parTrans" cxnId="{8E177594-789D-480E-8334-51AF01152693}">
      <dgm:prSet/>
      <dgm:spPr/>
      <dgm:t>
        <a:bodyPr/>
        <a:lstStyle/>
        <a:p>
          <a:endParaRPr lang="en-US"/>
        </a:p>
      </dgm:t>
    </dgm:pt>
    <dgm:pt modelId="{6F21EF77-7EB2-4FA8-9384-D4556C8D6036}" type="sibTrans" cxnId="{8E177594-789D-480E-8334-51AF01152693}">
      <dgm:prSet/>
      <dgm:spPr/>
      <dgm:t>
        <a:bodyPr/>
        <a:lstStyle/>
        <a:p>
          <a:endParaRPr lang="en-US"/>
        </a:p>
      </dgm:t>
    </dgm:pt>
    <dgm:pt modelId="{FFCE852B-BE4C-4AAA-8973-91B03CDF30F9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tx1">
                  <a:lumMod val="85000"/>
                  <a:lumOff val="15000"/>
                </a:schemeClr>
              </a:solidFill>
              <a:latin typeface="Century Gothic" pitchFamily="34" charset="0"/>
            </a:rPr>
            <a:t>Workforce Engagement</a:t>
          </a:r>
          <a:endParaRPr lang="en-US" sz="1400" dirty="0">
            <a:solidFill>
              <a:schemeClr val="tx1">
                <a:lumMod val="85000"/>
                <a:lumOff val="15000"/>
              </a:schemeClr>
            </a:solidFill>
            <a:latin typeface="Century Gothic" pitchFamily="34" charset="0"/>
          </a:endParaRPr>
        </a:p>
      </dgm:t>
    </dgm:pt>
    <dgm:pt modelId="{7918F442-48C8-4766-8D22-01BB3DDB6EF7}" type="parTrans" cxnId="{B8D9CB39-37E8-4466-B013-57838DA84E9F}">
      <dgm:prSet/>
      <dgm:spPr/>
      <dgm:t>
        <a:bodyPr/>
        <a:lstStyle/>
        <a:p>
          <a:endParaRPr lang="en-US"/>
        </a:p>
      </dgm:t>
    </dgm:pt>
    <dgm:pt modelId="{76FE3374-A5F8-4C5D-9738-133BBC09E816}" type="sibTrans" cxnId="{B8D9CB39-37E8-4466-B013-57838DA84E9F}">
      <dgm:prSet/>
      <dgm:spPr/>
      <dgm:t>
        <a:bodyPr/>
        <a:lstStyle/>
        <a:p>
          <a:endParaRPr lang="en-US"/>
        </a:p>
      </dgm:t>
    </dgm:pt>
    <dgm:pt modelId="{77D016C0-70A6-4331-81CC-4D0705ECBF24}">
      <dgm:prSet phldrT="[Text]" custT="1"/>
      <dgm:spPr/>
      <dgm:t>
        <a:bodyPr/>
        <a:lstStyle/>
        <a:p>
          <a:r>
            <a:rPr lang="en-US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Century Gothic" pitchFamily="34" charset="0"/>
            </a:rPr>
            <a:t>Program Evaluation &amp; Valuation</a:t>
          </a:r>
          <a:endParaRPr lang="en-US" sz="1600" dirty="0">
            <a:solidFill>
              <a:schemeClr val="tx1">
                <a:lumMod val="75000"/>
                <a:lumOff val="25000"/>
              </a:schemeClr>
            </a:solidFill>
            <a:latin typeface="Century Gothic" pitchFamily="34" charset="0"/>
          </a:endParaRPr>
        </a:p>
      </dgm:t>
    </dgm:pt>
    <dgm:pt modelId="{04633C16-7039-40E4-9EE8-B0D49F9CC12C}" type="parTrans" cxnId="{CB110F22-5665-411A-8BFF-FF289A5C7BDC}">
      <dgm:prSet/>
      <dgm:spPr/>
      <dgm:t>
        <a:bodyPr/>
        <a:lstStyle/>
        <a:p>
          <a:endParaRPr lang="en-US"/>
        </a:p>
      </dgm:t>
    </dgm:pt>
    <dgm:pt modelId="{48192B92-F4C5-42F6-A85A-4168E3CA7441}" type="sibTrans" cxnId="{CB110F22-5665-411A-8BFF-FF289A5C7BDC}">
      <dgm:prSet/>
      <dgm:spPr/>
      <dgm:t>
        <a:bodyPr/>
        <a:lstStyle/>
        <a:p>
          <a:endParaRPr lang="en-US"/>
        </a:p>
      </dgm:t>
    </dgm:pt>
    <dgm:pt modelId="{B4B01C2C-6B50-427C-B440-897AB87C53CA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tx1">
                  <a:lumMod val="85000"/>
                  <a:lumOff val="15000"/>
                </a:schemeClr>
              </a:solidFill>
              <a:latin typeface="Century Gothic" pitchFamily="34" charset="0"/>
            </a:rPr>
            <a:t>Workforce Understanding - Vision, Mission, Goals </a:t>
          </a:r>
          <a:endParaRPr lang="en-US" sz="1400" dirty="0">
            <a:solidFill>
              <a:schemeClr val="tx1">
                <a:lumMod val="85000"/>
                <a:lumOff val="15000"/>
              </a:schemeClr>
            </a:solidFill>
            <a:latin typeface="Century Gothic" pitchFamily="34" charset="0"/>
          </a:endParaRPr>
        </a:p>
      </dgm:t>
    </dgm:pt>
    <dgm:pt modelId="{831A4C6F-2185-4FD6-852D-99CAF83C9D72}" type="parTrans" cxnId="{9346AB30-B453-44CA-BF7E-A74D567447B9}">
      <dgm:prSet/>
      <dgm:spPr/>
      <dgm:t>
        <a:bodyPr/>
        <a:lstStyle/>
        <a:p>
          <a:endParaRPr lang="en-US"/>
        </a:p>
      </dgm:t>
    </dgm:pt>
    <dgm:pt modelId="{D67DD972-A21D-4411-A833-4B938940E174}" type="sibTrans" cxnId="{9346AB30-B453-44CA-BF7E-A74D567447B9}">
      <dgm:prSet/>
      <dgm:spPr/>
      <dgm:t>
        <a:bodyPr/>
        <a:lstStyle/>
        <a:p>
          <a:endParaRPr lang="en-US"/>
        </a:p>
      </dgm:t>
    </dgm:pt>
    <dgm:pt modelId="{E8BEEBF4-C5C9-4710-A788-AB089F507CA2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tx1">
                  <a:lumMod val="85000"/>
                  <a:lumOff val="15000"/>
                </a:schemeClr>
              </a:solidFill>
              <a:latin typeface="Century Gothic" pitchFamily="34" charset="0"/>
            </a:rPr>
            <a:t>Strategic Communications</a:t>
          </a:r>
          <a:endParaRPr lang="en-US" sz="1400" dirty="0">
            <a:solidFill>
              <a:schemeClr val="tx1">
                <a:lumMod val="85000"/>
                <a:lumOff val="15000"/>
              </a:schemeClr>
            </a:solidFill>
            <a:latin typeface="Century Gothic" pitchFamily="34" charset="0"/>
          </a:endParaRPr>
        </a:p>
      </dgm:t>
    </dgm:pt>
    <dgm:pt modelId="{C01EB30D-4B2C-434C-BFEA-2907420E9FE7}" type="parTrans" cxnId="{CCFF96A9-EB57-4284-B23F-81F1670F227A}">
      <dgm:prSet/>
      <dgm:spPr/>
      <dgm:t>
        <a:bodyPr/>
        <a:lstStyle/>
        <a:p>
          <a:endParaRPr lang="en-US"/>
        </a:p>
      </dgm:t>
    </dgm:pt>
    <dgm:pt modelId="{97AA3518-0AB0-4139-BA4D-3D9131428614}" type="sibTrans" cxnId="{CCFF96A9-EB57-4284-B23F-81F1670F227A}">
      <dgm:prSet/>
      <dgm:spPr/>
      <dgm:t>
        <a:bodyPr/>
        <a:lstStyle/>
        <a:p>
          <a:endParaRPr lang="en-US"/>
        </a:p>
      </dgm:t>
    </dgm:pt>
    <dgm:pt modelId="{AB156C63-1243-4598-A08C-E82762BC66BA}">
      <dgm:prSet phldrT="[Text]" custT="1"/>
      <dgm:spPr/>
      <dgm:t>
        <a:bodyPr/>
        <a:lstStyle/>
        <a:p>
          <a:r>
            <a:rPr lang="en-US" sz="1400" dirty="0" smtClean="0">
              <a:solidFill>
                <a:schemeClr val="tx1">
                  <a:lumMod val="85000"/>
                  <a:lumOff val="15000"/>
                </a:schemeClr>
              </a:solidFill>
              <a:latin typeface="Century Gothic" pitchFamily="34" charset="0"/>
            </a:rPr>
            <a:t>Baldrige Criteria for “World-Class”</a:t>
          </a:r>
          <a:endParaRPr lang="en-US" sz="1400" dirty="0">
            <a:solidFill>
              <a:schemeClr val="tx1">
                <a:lumMod val="85000"/>
                <a:lumOff val="15000"/>
              </a:schemeClr>
            </a:solidFill>
            <a:latin typeface="Century Gothic" pitchFamily="34" charset="0"/>
          </a:endParaRPr>
        </a:p>
      </dgm:t>
    </dgm:pt>
    <dgm:pt modelId="{252BF8E7-EE0E-4DE3-9E03-370579A6B641}" type="parTrans" cxnId="{C792F43B-E07C-44F4-B134-A51C32E92AEE}">
      <dgm:prSet/>
      <dgm:spPr/>
      <dgm:t>
        <a:bodyPr/>
        <a:lstStyle/>
        <a:p>
          <a:endParaRPr lang="en-US"/>
        </a:p>
      </dgm:t>
    </dgm:pt>
    <dgm:pt modelId="{C5194975-45DA-43B2-B397-8E96552B33A8}" type="sibTrans" cxnId="{C792F43B-E07C-44F4-B134-A51C32E92AEE}">
      <dgm:prSet/>
      <dgm:spPr/>
      <dgm:t>
        <a:bodyPr/>
        <a:lstStyle/>
        <a:p>
          <a:endParaRPr lang="en-US"/>
        </a:p>
      </dgm:t>
    </dgm:pt>
    <dgm:pt modelId="{73752AD4-EA67-4617-9995-A61CADFCEBE8}" type="pres">
      <dgm:prSet presAssocID="{C14FAB45-26DD-45C9-96FA-C94D99FE971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A45499E3-FD1A-4B68-B9DA-2C5947568304}" type="pres">
      <dgm:prSet presAssocID="{C10ED8E9-30BA-4761-A805-D449B2BE0376}" presName="linNode" presStyleCnt="0"/>
      <dgm:spPr/>
    </dgm:pt>
    <dgm:pt modelId="{6C3B7992-925F-45E5-8636-E227D69B633E}" type="pres">
      <dgm:prSet presAssocID="{C10ED8E9-30BA-4761-A805-D449B2BE0376}" presName="parentText" presStyleLbl="node1" presStyleIdx="0" presStyleCnt="2" custScaleX="5394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78CC8AA-5FA7-469F-9210-064F2433DCB5}" type="pres">
      <dgm:prSet presAssocID="{C10ED8E9-30BA-4761-A805-D449B2BE0376}" presName="descendantText" presStyleLbl="alignAccFollowNode1" presStyleIdx="0" presStyleCnt="2" custScaleX="11880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F594D3-AD41-402C-AE11-E1BDA59A3F90}" type="pres">
      <dgm:prSet presAssocID="{8FA2CE1E-87C7-4A12-A065-6CE046DC7D3E}" presName="sp" presStyleCnt="0"/>
      <dgm:spPr/>
    </dgm:pt>
    <dgm:pt modelId="{39D3B7EA-56E0-4F6F-9C26-E63C7B00FDED}" type="pres">
      <dgm:prSet presAssocID="{243FA65F-2404-45BD-A79D-70FB9F82E00B}" presName="linNode" presStyleCnt="0"/>
      <dgm:spPr/>
    </dgm:pt>
    <dgm:pt modelId="{6F9DAB64-1CC3-4944-8187-EA9E937847D6}" type="pres">
      <dgm:prSet presAssocID="{243FA65F-2404-45BD-A79D-70FB9F82E00B}" presName="parentText" presStyleLbl="node1" presStyleIdx="1" presStyleCnt="2" custScaleX="53949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140E405-386C-4AE4-A9B3-592ECD51AC18}" type="pres">
      <dgm:prSet presAssocID="{243FA65F-2404-45BD-A79D-70FB9F82E00B}" presName="descendantText" presStyleLbl="alignAccFollowNode1" presStyleIdx="1" presStyleCnt="2" custScaleX="11880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0FBF581-D7C6-43F5-A31A-85F70009796D}" type="presOf" srcId="{C10ED8E9-30BA-4761-A805-D449B2BE0376}" destId="{6C3B7992-925F-45E5-8636-E227D69B633E}" srcOrd="0" destOrd="0" presId="urn:microsoft.com/office/officeart/2005/8/layout/vList5"/>
    <dgm:cxn modelId="{D55141B9-78C1-47AA-9AAC-DAB26F8B9BD0}" srcId="{C14FAB45-26DD-45C9-96FA-C94D99FE971F}" destId="{243FA65F-2404-45BD-A79D-70FB9F82E00B}" srcOrd="1" destOrd="0" parTransId="{1465B8F2-27C3-45DB-A03C-86537A4D77A5}" sibTransId="{5E96F572-234A-401E-9930-611FCD0E7526}"/>
    <dgm:cxn modelId="{17E56670-3A20-4A1F-B64D-6F035DCE72DF}" type="presOf" srcId="{77D016C0-70A6-4331-81CC-4D0705ECBF24}" destId="{678CC8AA-5FA7-469F-9210-064F2433DCB5}" srcOrd="0" destOrd="2" presId="urn:microsoft.com/office/officeart/2005/8/layout/vList5"/>
    <dgm:cxn modelId="{B874E875-D8A4-41BF-B63C-E48D9F148257}" type="presOf" srcId="{386ECD9C-42BD-4619-ACE6-784200151CC9}" destId="{678CC8AA-5FA7-469F-9210-064F2433DCB5}" srcOrd="0" destOrd="0" presId="urn:microsoft.com/office/officeart/2005/8/layout/vList5"/>
    <dgm:cxn modelId="{CB110F22-5665-411A-8BFF-FF289A5C7BDC}" srcId="{C10ED8E9-30BA-4761-A805-D449B2BE0376}" destId="{77D016C0-70A6-4331-81CC-4D0705ECBF24}" srcOrd="2" destOrd="0" parTransId="{04633C16-7039-40E4-9EE8-B0D49F9CC12C}" sibTransId="{48192B92-F4C5-42F6-A85A-4168E3CA7441}"/>
    <dgm:cxn modelId="{A226B2F1-0BC8-4F3E-97B7-C456821D7A2E}" type="presOf" srcId="{E8BEEBF4-C5C9-4710-A788-AB089F507CA2}" destId="{3140E405-386C-4AE4-A9B3-592ECD51AC18}" srcOrd="0" destOrd="3" presId="urn:microsoft.com/office/officeart/2005/8/layout/vList5"/>
    <dgm:cxn modelId="{9790019E-824D-4F92-8EE8-CF9AC53FE761}" type="presOf" srcId="{2F7F97CC-B9D9-4D14-A4BA-5C4B89486C36}" destId="{678CC8AA-5FA7-469F-9210-064F2433DCB5}" srcOrd="0" destOrd="1" presId="urn:microsoft.com/office/officeart/2005/8/layout/vList5"/>
    <dgm:cxn modelId="{CCFF96A9-EB57-4284-B23F-81F1670F227A}" srcId="{243FA65F-2404-45BD-A79D-70FB9F82E00B}" destId="{E8BEEBF4-C5C9-4710-A788-AB089F507CA2}" srcOrd="3" destOrd="0" parTransId="{C01EB30D-4B2C-434C-BFEA-2907420E9FE7}" sibTransId="{97AA3518-0AB0-4139-BA4D-3D9131428614}"/>
    <dgm:cxn modelId="{3C8BF2A1-CDDA-4B24-8CC6-04681BE7F977}" type="presOf" srcId="{AB156C63-1243-4598-A08C-E82762BC66BA}" destId="{3140E405-386C-4AE4-A9B3-592ECD51AC18}" srcOrd="0" destOrd="4" presId="urn:microsoft.com/office/officeart/2005/8/layout/vList5"/>
    <dgm:cxn modelId="{5FF43F7D-92D5-4735-B146-304FBEE48286}" type="presOf" srcId="{A647E3BC-A857-478A-B5B4-F79C894D7D86}" destId="{3140E405-386C-4AE4-A9B3-592ECD51AC18}" srcOrd="0" destOrd="0" presId="urn:microsoft.com/office/officeart/2005/8/layout/vList5"/>
    <dgm:cxn modelId="{8E177594-789D-480E-8334-51AF01152693}" srcId="{243FA65F-2404-45BD-A79D-70FB9F82E00B}" destId="{A647E3BC-A857-478A-B5B4-F79C894D7D86}" srcOrd="0" destOrd="0" parTransId="{A9AAB66B-0473-4AEA-AAEA-523004F47B87}" sibTransId="{6F21EF77-7EB2-4FA8-9384-D4556C8D6036}"/>
    <dgm:cxn modelId="{C792F43B-E07C-44F4-B134-A51C32E92AEE}" srcId="{243FA65F-2404-45BD-A79D-70FB9F82E00B}" destId="{AB156C63-1243-4598-A08C-E82762BC66BA}" srcOrd="4" destOrd="0" parTransId="{252BF8E7-EE0E-4DE3-9E03-370579A6B641}" sibTransId="{C5194975-45DA-43B2-B397-8E96552B33A8}"/>
    <dgm:cxn modelId="{BFD73C06-0A5F-423E-924F-82BE7147D78A}" srcId="{C14FAB45-26DD-45C9-96FA-C94D99FE971F}" destId="{C10ED8E9-30BA-4761-A805-D449B2BE0376}" srcOrd="0" destOrd="0" parTransId="{8ABB48C7-CA13-4788-996E-779C23473AE9}" sibTransId="{8FA2CE1E-87C7-4A12-A065-6CE046DC7D3E}"/>
    <dgm:cxn modelId="{09DCAAAA-BAC4-4DBD-B03D-56C60C956BB6}" type="presOf" srcId="{B4B01C2C-6B50-427C-B440-897AB87C53CA}" destId="{3140E405-386C-4AE4-A9B3-592ECD51AC18}" srcOrd="0" destOrd="2" presId="urn:microsoft.com/office/officeart/2005/8/layout/vList5"/>
    <dgm:cxn modelId="{F172E029-6C67-42FD-BC84-5472A972667D}" type="presOf" srcId="{C14FAB45-26DD-45C9-96FA-C94D99FE971F}" destId="{73752AD4-EA67-4617-9995-A61CADFCEBE8}" srcOrd="0" destOrd="0" presId="urn:microsoft.com/office/officeart/2005/8/layout/vList5"/>
    <dgm:cxn modelId="{19120A45-196F-4999-AD8F-7EA117CA9D39}" type="presOf" srcId="{243FA65F-2404-45BD-A79D-70FB9F82E00B}" destId="{6F9DAB64-1CC3-4944-8187-EA9E937847D6}" srcOrd="0" destOrd="0" presId="urn:microsoft.com/office/officeart/2005/8/layout/vList5"/>
    <dgm:cxn modelId="{5F8C3589-F0A5-4C20-876D-6F1AC1290BED}" srcId="{C10ED8E9-30BA-4761-A805-D449B2BE0376}" destId="{386ECD9C-42BD-4619-ACE6-784200151CC9}" srcOrd="0" destOrd="0" parTransId="{B6B85D0F-B012-4EA0-9E8D-C4723C770CB3}" sibTransId="{9DFFC791-7C07-422C-BD52-D2C86A44D34B}"/>
    <dgm:cxn modelId="{80714EAD-A695-4F27-8C4C-595C9CFA8ED1}" type="presOf" srcId="{FFCE852B-BE4C-4AAA-8973-91B03CDF30F9}" destId="{3140E405-386C-4AE4-A9B3-592ECD51AC18}" srcOrd="0" destOrd="1" presId="urn:microsoft.com/office/officeart/2005/8/layout/vList5"/>
    <dgm:cxn modelId="{BE9797EA-C817-400A-8BEC-85244F9DD612}" srcId="{C10ED8E9-30BA-4761-A805-D449B2BE0376}" destId="{2F7F97CC-B9D9-4D14-A4BA-5C4B89486C36}" srcOrd="1" destOrd="0" parTransId="{05B70065-9284-41B9-8B20-D79DFD78938A}" sibTransId="{A84960C8-4E69-435B-81A6-653BB690549F}"/>
    <dgm:cxn modelId="{9346AB30-B453-44CA-BF7E-A74D567447B9}" srcId="{243FA65F-2404-45BD-A79D-70FB9F82E00B}" destId="{B4B01C2C-6B50-427C-B440-897AB87C53CA}" srcOrd="2" destOrd="0" parTransId="{831A4C6F-2185-4FD6-852D-99CAF83C9D72}" sibTransId="{D67DD972-A21D-4411-A833-4B938940E174}"/>
    <dgm:cxn modelId="{B8D9CB39-37E8-4466-B013-57838DA84E9F}" srcId="{243FA65F-2404-45BD-A79D-70FB9F82E00B}" destId="{FFCE852B-BE4C-4AAA-8973-91B03CDF30F9}" srcOrd="1" destOrd="0" parTransId="{7918F442-48C8-4766-8D22-01BB3DDB6EF7}" sibTransId="{76FE3374-A5F8-4C5D-9738-133BBC09E816}"/>
    <dgm:cxn modelId="{E611D03B-4129-4DA9-9C39-91DA111A1FD9}" type="presParOf" srcId="{73752AD4-EA67-4617-9995-A61CADFCEBE8}" destId="{A45499E3-FD1A-4B68-B9DA-2C5947568304}" srcOrd="0" destOrd="0" presId="urn:microsoft.com/office/officeart/2005/8/layout/vList5"/>
    <dgm:cxn modelId="{6DE34FF8-C1B1-4094-9C61-F8130E7AB54B}" type="presParOf" srcId="{A45499E3-FD1A-4B68-B9DA-2C5947568304}" destId="{6C3B7992-925F-45E5-8636-E227D69B633E}" srcOrd="0" destOrd="0" presId="urn:microsoft.com/office/officeart/2005/8/layout/vList5"/>
    <dgm:cxn modelId="{BB9C6F85-E3F6-42EB-9906-798E37785515}" type="presParOf" srcId="{A45499E3-FD1A-4B68-B9DA-2C5947568304}" destId="{678CC8AA-5FA7-469F-9210-064F2433DCB5}" srcOrd="1" destOrd="0" presId="urn:microsoft.com/office/officeart/2005/8/layout/vList5"/>
    <dgm:cxn modelId="{F30CE470-FCAD-4B3A-B6A2-B1BE5256FA84}" type="presParOf" srcId="{73752AD4-EA67-4617-9995-A61CADFCEBE8}" destId="{C8F594D3-AD41-402C-AE11-E1BDA59A3F90}" srcOrd="1" destOrd="0" presId="urn:microsoft.com/office/officeart/2005/8/layout/vList5"/>
    <dgm:cxn modelId="{EE7A0487-18F2-4874-972B-170CF7658EAF}" type="presParOf" srcId="{73752AD4-EA67-4617-9995-A61CADFCEBE8}" destId="{39D3B7EA-56E0-4F6F-9C26-E63C7B00FDED}" srcOrd="2" destOrd="0" presId="urn:microsoft.com/office/officeart/2005/8/layout/vList5"/>
    <dgm:cxn modelId="{D1B0C83C-CB35-4485-9BB0-0C0F33D782F7}" type="presParOf" srcId="{39D3B7EA-56E0-4F6F-9C26-E63C7B00FDED}" destId="{6F9DAB64-1CC3-4944-8187-EA9E937847D6}" srcOrd="0" destOrd="0" presId="urn:microsoft.com/office/officeart/2005/8/layout/vList5"/>
    <dgm:cxn modelId="{89C1D32B-81C3-4549-9557-26BC09186E0F}" type="presParOf" srcId="{39D3B7EA-56E0-4F6F-9C26-E63C7B00FDED}" destId="{3140E405-386C-4AE4-A9B3-592ECD51AC18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78CC8AA-5FA7-469F-9210-064F2433DCB5}">
      <dsp:nvSpPr>
        <dsp:cNvPr id="0" name=""/>
        <dsp:cNvSpPr/>
      </dsp:nvSpPr>
      <dsp:spPr>
        <a:xfrm rot="5400000">
          <a:off x="3095093" y="-1521999"/>
          <a:ext cx="1453753" cy="4866697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solidFill>
                <a:schemeClr val="tx1">
                  <a:lumMod val="75000"/>
                  <a:lumOff val="25000"/>
                </a:schemeClr>
              </a:solidFill>
              <a:latin typeface="Century Gothic" pitchFamily="34" charset="0"/>
            </a:rPr>
            <a:t>Student Feedback - Lifelong Learning </a:t>
          </a:r>
          <a:endParaRPr lang="en-US" sz="1600" kern="1200" dirty="0">
            <a:solidFill>
              <a:schemeClr val="tx1">
                <a:lumMod val="75000"/>
                <a:lumOff val="25000"/>
              </a:schemeClr>
            </a:solidFill>
            <a:latin typeface="Century Gothic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solidFill>
                <a:schemeClr val="tx1">
                  <a:lumMod val="75000"/>
                  <a:lumOff val="25000"/>
                </a:schemeClr>
              </a:solidFill>
              <a:latin typeface="Century Gothic" pitchFamily="34" charset="0"/>
            </a:rPr>
            <a:t>Performance Tasks</a:t>
          </a:r>
          <a:endParaRPr lang="en-US" sz="1600" kern="1200" dirty="0">
            <a:solidFill>
              <a:schemeClr val="tx1">
                <a:lumMod val="75000"/>
                <a:lumOff val="25000"/>
              </a:schemeClr>
            </a:solidFill>
            <a:latin typeface="Century Gothic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600" kern="1200" dirty="0" smtClean="0">
              <a:solidFill>
                <a:schemeClr val="tx1">
                  <a:lumMod val="75000"/>
                  <a:lumOff val="25000"/>
                </a:schemeClr>
              </a:solidFill>
              <a:latin typeface="Century Gothic" pitchFamily="34" charset="0"/>
            </a:rPr>
            <a:t>Program Evaluation &amp; Valuation</a:t>
          </a:r>
          <a:endParaRPr lang="en-US" sz="1600" kern="1200" dirty="0">
            <a:solidFill>
              <a:schemeClr val="tx1">
                <a:lumMod val="75000"/>
                <a:lumOff val="25000"/>
              </a:schemeClr>
            </a:solidFill>
            <a:latin typeface="Century Gothic" pitchFamily="34" charset="0"/>
          </a:endParaRPr>
        </a:p>
      </dsp:txBody>
      <dsp:txXfrm rot="5400000">
        <a:off x="3095093" y="-1521999"/>
        <a:ext cx="1453753" cy="4866697"/>
      </dsp:txXfrm>
    </dsp:sp>
    <dsp:sp modelId="{6C3B7992-925F-45E5-8636-E227D69B633E}">
      <dsp:nvSpPr>
        <dsp:cNvPr id="0" name=""/>
        <dsp:cNvSpPr/>
      </dsp:nvSpPr>
      <dsp:spPr>
        <a:xfrm>
          <a:off x="145481" y="2753"/>
          <a:ext cx="1243140" cy="1817191"/>
        </a:xfrm>
        <a:prstGeom prst="roundRect">
          <a:avLst/>
        </a:prstGeom>
        <a:solidFill>
          <a:srgbClr val="C00000"/>
        </a:solidFill>
        <a:ln w="25400" cap="flat" cmpd="sng" algn="ctr">
          <a:solidFill>
            <a:schemeClr val="tx1">
              <a:lumMod val="65000"/>
              <a:lumOff val="3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>
              <a:latin typeface="Century Gothic" pitchFamily="34" charset="0"/>
            </a:rPr>
            <a:t>Red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>
              <a:latin typeface="Century Gothic" pitchFamily="34" charset="0"/>
            </a:rPr>
            <a:t>3</a:t>
          </a:r>
          <a:endParaRPr lang="en-US" sz="2600" kern="1200" dirty="0">
            <a:latin typeface="Century Gothic" pitchFamily="34" charset="0"/>
          </a:endParaRPr>
        </a:p>
      </dsp:txBody>
      <dsp:txXfrm>
        <a:off x="145481" y="2753"/>
        <a:ext cx="1243140" cy="1817191"/>
      </dsp:txXfrm>
    </dsp:sp>
    <dsp:sp modelId="{3140E405-386C-4AE4-A9B3-592ECD51AC18}">
      <dsp:nvSpPr>
        <dsp:cNvPr id="0" name=""/>
        <dsp:cNvSpPr/>
      </dsp:nvSpPr>
      <dsp:spPr>
        <a:xfrm rot="5400000">
          <a:off x="3095093" y="386051"/>
          <a:ext cx="1453753" cy="4866697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tx1">
                  <a:lumMod val="85000"/>
                  <a:lumOff val="15000"/>
                </a:schemeClr>
              </a:solidFill>
              <a:latin typeface="Century Gothic" pitchFamily="34" charset="0"/>
            </a:rPr>
            <a:t>Learning Spaces</a:t>
          </a:r>
          <a:endParaRPr lang="en-US" sz="1400" kern="1200" dirty="0">
            <a:solidFill>
              <a:schemeClr val="tx1">
                <a:lumMod val="85000"/>
                <a:lumOff val="15000"/>
              </a:schemeClr>
            </a:solidFill>
            <a:latin typeface="Century Gothic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tx1">
                  <a:lumMod val="85000"/>
                  <a:lumOff val="15000"/>
                </a:schemeClr>
              </a:solidFill>
              <a:latin typeface="Century Gothic" pitchFamily="34" charset="0"/>
            </a:rPr>
            <a:t>Workforce Engagement</a:t>
          </a:r>
          <a:endParaRPr lang="en-US" sz="1400" kern="1200" dirty="0">
            <a:solidFill>
              <a:schemeClr val="tx1">
                <a:lumMod val="85000"/>
                <a:lumOff val="15000"/>
              </a:schemeClr>
            </a:solidFill>
            <a:latin typeface="Century Gothic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tx1">
                  <a:lumMod val="85000"/>
                  <a:lumOff val="15000"/>
                </a:schemeClr>
              </a:solidFill>
              <a:latin typeface="Century Gothic" pitchFamily="34" charset="0"/>
            </a:rPr>
            <a:t>Workforce Understanding - Vision, Mission, Goals </a:t>
          </a:r>
          <a:endParaRPr lang="en-US" sz="1400" kern="1200" dirty="0">
            <a:solidFill>
              <a:schemeClr val="tx1">
                <a:lumMod val="85000"/>
                <a:lumOff val="15000"/>
              </a:schemeClr>
            </a:solidFill>
            <a:latin typeface="Century Gothic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tx1">
                  <a:lumMod val="85000"/>
                  <a:lumOff val="15000"/>
                </a:schemeClr>
              </a:solidFill>
              <a:latin typeface="Century Gothic" pitchFamily="34" charset="0"/>
            </a:rPr>
            <a:t>Strategic Communications</a:t>
          </a:r>
          <a:endParaRPr lang="en-US" sz="1400" kern="1200" dirty="0">
            <a:solidFill>
              <a:schemeClr val="tx1">
                <a:lumMod val="85000"/>
                <a:lumOff val="15000"/>
              </a:schemeClr>
            </a:solidFill>
            <a:latin typeface="Century Gothic" pitchFamily="34" charset="0"/>
          </a:endParaRP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400" kern="1200" dirty="0" smtClean="0">
              <a:solidFill>
                <a:schemeClr val="tx1">
                  <a:lumMod val="85000"/>
                  <a:lumOff val="15000"/>
                </a:schemeClr>
              </a:solidFill>
              <a:latin typeface="Century Gothic" pitchFamily="34" charset="0"/>
            </a:rPr>
            <a:t>Baldrige Criteria for “World-Class”</a:t>
          </a:r>
          <a:endParaRPr lang="en-US" sz="1400" kern="1200" dirty="0">
            <a:solidFill>
              <a:schemeClr val="tx1">
                <a:lumMod val="85000"/>
                <a:lumOff val="15000"/>
              </a:schemeClr>
            </a:solidFill>
            <a:latin typeface="Century Gothic" pitchFamily="34" charset="0"/>
          </a:endParaRPr>
        </a:p>
      </dsp:txBody>
      <dsp:txXfrm rot="5400000">
        <a:off x="3095093" y="386051"/>
        <a:ext cx="1453753" cy="4866697"/>
      </dsp:txXfrm>
    </dsp:sp>
    <dsp:sp modelId="{6F9DAB64-1CC3-4944-8187-EA9E937847D6}">
      <dsp:nvSpPr>
        <dsp:cNvPr id="0" name=""/>
        <dsp:cNvSpPr/>
      </dsp:nvSpPr>
      <dsp:spPr>
        <a:xfrm>
          <a:off x="145481" y="1910804"/>
          <a:ext cx="1243140" cy="1817191"/>
        </a:xfrm>
        <a:prstGeom prst="roundRect">
          <a:avLst/>
        </a:prstGeom>
        <a:solidFill>
          <a:srgbClr val="0070C0"/>
        </a:solidFill>
        <a:ln w="25400" cap="flat" cmpd="sng" algn="ctr">
          <a:solidFill>
            <a:schemeClr val="tx1">
              <a:lumMod val="65000"/>
              <a:lumOff val="3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>
              <a:latin typeface="Century Gothic" pitchFamily="34" charset="0"/>
            </a:rPr>
            <a:t>Blue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>
              <a:latin typeface="Century Gothic" pitchFamily="34" charset="0"/>
            </a:rPr>
            <a:t>5</a:t>
          </a:r>
          <a:endParaRPr lang="en-US" sz="2600" kern="1200" dirty="0">
            <a:latin typeface="Century Gothic" pitchFamily="34" charset="0"/>
          </a:endParaRPr>
        </a:p>
      </dsp:txBody>
      <dsp:txXfrm>
        <a:off x="145481" y="1910804"/>
        <a:ext cx="1243140" cy="1817191"/>
      </dsp:txXfrm>
    </dsp:sp>
    <dsp:sp modelId="{B69BC83A-3602-454B-96B3-11B599B2082D}">
      <dsp:nvSpPr>
        <dsp:cNvPr id="0" name=""/>
        <dsp:cNvSpPr/>
      </dsp:nvSpPr>
      <dsp:spPr>
        <a:xfrm rot="5400000">
          <a:off x="3095093" y="2294102"/>
          <a:ext cx="1453753" cy="4866697"/>
        </a:xfrm>
        <a:prstGeom prst="round2SameRect">
          <a:avLst/>
        </a:prstGeom>
        <a:solidFill>
          <a:schemeClr val="dk2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>
              <a:solidFill>
                <a:schemeClr val="tx1">
                  <a:lumMod val="75000"/>
                  <a:lumOff val="25000"/>
                </a:schemeClr>
              </a:solidFill>
              <a:latin typeface="Century Gothic" pitchFamily="34" charset="0"/>
            </a:rPr>
            <a:t>Learning Walks - Lifelong Learning</a:t>
          </a:r>
          <a:endParaRPr lang="en-US" sz="1500" kern="1200" dirty="0">
            <a:solidFill>
              <a:schemeClr val="tx1">
                <a:lumMod val="75000"/>
                <a:lumOff val="25000"/>
              </a:schemeClr>
            </a:solidFill>
            <a:latin typeface="Century Gothic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>
              <a:solidFill>
                <a:schemeClr val="tx1">
                  <a:lumMod val="75000"/>
                  <a:lumOff val="25000"/>
                </a:schemeClr>
              </a:solidFill>
              <a:latin typeface="Century Gothic" pitchFamily="34" charset="0"/>
            </a:rPr>
            <a:t>Learning Walks - Student Engagement</a:t>
          </a:r>
          <a:endParaRPr lang="en-US" sz="1500" kern="1200" dirty="0">
            <a:solidFill>
              <a:schemeClr val="tx1">
                <a:lumMod val="75000"/>
                <a:lumOff val="25000"/>
              </a:schemeClr>
            </a:solidFill>
            <a:latin typeface="Century Gothic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500" kern="1200" dirty="0" smtClean="0">
              <a:solidFill>
                <a:schemeClr val="tx1">
                  <a:lumMod val="75000"/>
                  <a:lumOff val="25000"/>
                </a:schemeClr>
              </a:solidFill>
              <a:latin typeface="Century Gothic" pitchFamily="34" charset="0"/>
            </a:rPr>
            <a:t>Professional Development Needs Assessment</a:t>
          </a:r>
          <a:endParaRPr lang="en-US" sz="1500" kern="1200" dirty="0">
            <a:solidFill>
              <a:schemeClr val="tx1">
                <a:lumMod val="75000"/>
                <a:lumOff val="25000"/>
              </a:schemeClr>
            </a:solidFill>
            <a:latin typeface="Century Gothic" pitchFamily="34" charset="0"/>
          </a:endParaRPr>
        </a:p>
      </dsp:txBody>
      <dsp:txXfrm rot="5400000">
        <a:off x="3095093" y="2294102"/>
        <a:ext cx="1453753" cy="4866697"/>
      </dsp:txXfrm>
    </dsp:sp>
    <dsp:sp modelId="{8107A1AC-F5EF-4320-BCE0-84EAC43B8321}">
      <dsp:nvSpPr>
        <dsp:cNvPr id="0" name=""/>
        <dsp:cNvSpPr/>
      </dsp:nvSpPr>
      <dsp:spPr>
        <a:xfrm>
          <a:off x="145481" y="3818855"/>
          <a:ext cx="1243140" cy="1817191"/>
        </a:xfrm>
        <a:prstGeom prst="roundRect">
          <a:avLst/>
        </a:prstGeom>
        <a:solidFill>
          <a:schemeClr val="bg1"/>
        </a:solidFill>
        <a:ln w="25400" cap="flat" cmpd="sng" algn="ctr">
          <a:solidFill>
            <a:schemeClr val="tx1">
              <a:lumMod val="65000"/>
              <a:lumOff val="3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49530" rIns="99060" bIns="4953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>
              <a:solidFill>
                <a:schemeClr val="tx1">
                  <a:lumMod val="75000"/>
                  <a:lumOff val="25000"/>
                </a:schemeClr>
              </a:solidFill>
              <a:latin typeface="Century Gothic" pitchFamily="34" charset="0"/>
            </a:rPr>
            <a:t>White</a:t>
          </a:r>
        </a:p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kern="1200" dirty="0" smtClean="0">
              <a:solidFill>
                <a:schemeClr val="tx1">
                  <a:lumMod val="75000"/>
                  <a:lumOff val="25000"/>
                </a:schemeClr>
              </a:solidFill>
              <a:latin typeface="Century Gothic" pitchFamily="34" charset="0"/>
            </a:rPr>
            <a:t>3</a:t>
          </a:r>
          <a:endParaRPr lang="en-US" sz="2600" kern="1200" dirty="0">
            <a:solidFill>
              <a:schemeClr val="tx1">
                <a:lumMod val="75000"/>
                <a:lumOff val="25000"/>
              </a:schemeClr>
            </a:solidFill>
            <a:latin typeface="Century Gothic" pitchFamily="34" charset="0"/>
          </a:endParaRPr>
        </a:p>
      </dsp:txBody>
      <dsp:txXfrm>
        <a:off x="145481" y="3818855"/>
        <a:ext cx="1243140" cy="18171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88E0F541-B751-488F-B65C-B331B82F4FAE}" type="datetimeFigureOut">
              <a:rPr lang="en-US" smtClean="0"/>
              <a:pPr/>
              <a:t>6/8/2012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20725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0"/>
            <a:ext cx="5852160" cy="432054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4"/>
            <a:ext cx="3169920" cy="48006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726FB9C0-7F8B-4E85-8453-2C8E97D8765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B9C0-7F8B-4E85-8453-2C8E97D87657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http://www.montgomeryschoolsmd.org/info/keys/documents/sevenkeys.pdf</a:t>
            </a:r>
          </a:p>
          <a:p>
            <a:r>
              <a:rPr lang="en-US" dirty="0" smtClean="0"/>
              <a:t>http://www.montgomeryschoolsmd.org/about/strategicplan/annualreport/pdf/2011AnnualReport.pdf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B9C0-7F8B-4E85-8453-2C8E97D87657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Link to Word document</a:t>
            </a:r>
            <a:r>
              <a:rPr lang="en-US" baseline="0" dirty="0" smtClean="0"/>
              <a:t> with full table </a:t>
            </a:r>
            <a:r>
              <a:rPr lang="en-US" baseline="0" smtClean="0"/>
              <a:t>of recommendations.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6FB9C0-7F8B-4E85-8453-2C8E97D87657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6/8/2012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6/8/2012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6/8/2012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6/8/2012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6/8/2012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6/8/2012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6/8/2012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6/8/2012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6/8/2012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6/8/2012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11C28C-B6F4-4A26-BC5C-A7EF415AFA13}" type="datetimeFigureOut">
              <a:rPr lang="en-US" smtClean="0"/>
              <a:pPr/>
              <a:t>6/8/2012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11C28C-B6F4-4A26-BC5C-A7EF415AFA13}" type="datetimeFigureOut">
              <a:rPr lang="en-US" smtClean="0"/>
              <a:pPr/>
              <a:t>6/8/2012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9E6135-ED28-4415-A722-E1724EEC88D2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tif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diagramData" Target="../diagrams/data1.xml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http://www.123rf.com/photo_226580_red-water-line.html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graduation_cap.JPG"/>
          <p:cNvPicPr>
            <a:picLocks noChangeAspect="1"/>
          </p:cNvPicPr>
          <p:nvPr/>
        </p:nvPicPr>
        <p:blipFill>
          <a:blip r:embed="rId2" cstate="print"/>
          <a:srcRect r="6667"/>
          <a:stretch>
            <a:fillRect/>
          </a:stretch>
        </p:blipFill>
        <p:spPr>
          <a:xfrm>
            <a:off x="4876800" y="0"/>
            <a:ext cx="4267200" cy="6858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1676400"/>
            <a:ext cx="4038600" cy="1828800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Preparing Our Students for Success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67400" y="6248400"/>
            <a:ext cx="2286000" cy="457200"/>
          </a:xfrm>
        </p:spPr>
        <p:txBody>
          <a:bodyPr>
            <a:normAutofit/>
          </a:bodyPr>
          <a:lstStyle/>
          <a:p>
            <a:r>
              <a:rPr lang="en-US" sz="2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June 14, 2012</a:t>
            </a:r>
            <a:endParaRPr lang="en-US" sz="2000" dirty="0">
              <a:solidFill>
                <a:schemeClr val="tx1">
                  <a:lumMod val="75000"/>
                  <a:lumOff val="2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0" y="3505200"/>
            <a:ext cx="4800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Taking a </a:t>
            </a:r>
            <a:r>
              <a:rPr lang="en-US" sz="20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  <a:ea typeface="+mj-ea"/>
                <a:cs typeface="+mj-cs"/>
              </a:rPr>
              <a:t>c</a:t>
            </a:r>
            <a:r>
              <a:rPr kumimoji="0" lang="en-US" sz="2000" b="0" i="1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lose look at strategy</a:t>
            </a: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pic>
        <p:nvPicPr>
          <p:cNvPr id="8" name="Picture 7" descr="ACPS_PDSA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19200" y="4648200"/>
            <a:ext cx="2382185" cy="16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A Recommended Addition</a:t>
            </a:r>
            <a:endParaRPr lang="en-US" sz="4800" dirty="0">
              <a:solidFill>
                <a:schemeClr val="tx1">
                  <a:lumMod val="75000"/>
                  <a:lumOff val="2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981200"/>
            <a:ext cx="6400800" cy="39163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Academic Excellence Measure</a:t>
            </a:r>
          </a:p>
          <a:p>
            <a:pPr lvl="1">
              <a:buNone/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Century Gothic" pitchFamily="34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en-US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Scorecard to measure “World Class”  for Goal 4</a:t>
            </a:r>
          </a:p>
          <a:p>
            <a:pPr lvl="1">
              <a:buFont typeface="Wingdings" pitchFamily="2" charset="2"/>
              <a:buChar char="ü"/>
            </a:pPr>
            <a:r>
              <a:rPr lang="en-US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Include national comparisons &amp; local indicators</a:t>
            </a:r>
            <a:endParaRPr lang="en-US" sz="2400" i="1" dirty="0">
              <a:solidFill>
                <a:schemeClr val="tx1">
                  <a:lumMod val="75000"/>
                  <a:lumOff val="2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435100"/>
            <a:ext cx="1295400" cy="228600"/>
          </a:xfrm>
          <a:prstGeom prst="rect">
            <a:avLst/>
          </a:prstGeom>
          <a:solidFill>
            <a:srgbClr val="C00000"/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600200" y="1447800"/>
            <a:ext cx="7543800" cy="2286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33400" y="5486400"/>
            <a:ext cx="371768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1">
              <a:buNone/>
            </a:pP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KPI Change =     1</a:t>
            </a: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7" name="Up Arrow 6"/>
          <p:cNvSpPr/>
          <p:nvPr/>
        </p:nvSpPr>
        <p:spPr>
          <a:xfrm>
            <a:off x="3657600" y="5486400"/>
            <a:ext cx="228600" cy="457200"/>
          </a:xfrm>
          <a:prstGeom prst="upArrow">
            <a:avLst/>
          </a:prstGeom>
          <a:solidFill>
            <a:schemeClr val="tx1">
              <a:lumMod val="75000"/>
              <a:lumOff val="2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 descr="usnews.bmp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20143" y="2743200"/>
            <a:ext cx="2142857" cy="214285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8991600" cy="1143000"/>
          </a:xfrm>
        </p:spPr>
        <p:txBody>
          <a:bodyPr>
            <a:normAutofit/>
          </a:bodyPr>
          <a:lstStyle/>
          <a:p>
            <a:r>
              <a:rPr lang="en-US" sz="4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Montgomery County Example</a:t>
            </a:r>
            <a:br>
              <a:rPr lang="en-US" sz="4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</a:br>
            <a:r>
              <a:rPr lang="en-US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Seven Keys to College &amp; Career Readiness</a:t>
            </a:r>
            <a:endParaRPr lang="en-US" sz="4000" i="1" dirty="0">
              <a:solidFill>
                <a:schemeClr val="tx1">
                  <a:lumMod val="75000"/>
                  <a:lumOff val="2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206500"/>
            <a:ext cx="1295400" cy="228600"/>
          </a:xfrm>
          <a:prstGeom prst="rect">
            <a:avLst/>
          </a:prstGeom>
          <a:solidFill>
            <a:srgbClr val="C00000"/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600200" y="1219200"/>
            <a:ext cx="7543800" cy="2286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1524000"/>
            <a:ext cx="7856537" cy="5070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Recap </a:t>
            </a:r>
            <a:r>
              <a:rPr lang="en-US" sz="3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of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 KPI Recommendations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1524000"/>
            <a:ext cx="1295400" cy="228600"/>
          </a:xfrm>
          <a:prstGeom prst="rect">
            <a:avLst/>
          </a:prstGeom>
          <a:solidFill>
            <a:srgbClr val="C00000"/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600200" y="1524000"/>
            <a:ext cx="7543800" cy="2286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457200" y="2438400"/>
          <a:ext cx="8001000" cy="3200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867400"/>
                <a:gridCol w="21336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itchFamily="34" charset="0"/>
                        </a:rPr>
                        <a:t>#</a:t>
                      </a:r>
                      <a:r>
                        <a:rPr lang="en-US" sz="3600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itchFamily="34" charset="0"/>
                        </a:rPr>
                        <a:t> of </a:t>
                      </a:r>
                      <a:r>
                        <a:rPr lang="en-US" sz="36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itchFamily="34" charset="0"/>
                        </a:rPr>
                        <a:t>KPIs Under Review</a:t>
                      </a:r>
                      <a:endParaRPr lang="en-US" sz="3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itchFamily="34" charset="0"/>
                        </a:rPr>
                        <a:t>    19</a:t>
                      </a:r>
                      <a:endParaRPr lang="en-US" sz="3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itchFamily="34" charset="0"/>
                        </a:rPr>
                        <a:t>Combine</a:t>
                      </a:r>
                      <a:endParaRPr lang="en-US" sz="3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itchFamily="34" charset="0"/>
                        </a:rPr>
                        <a:t>      2</a:t>
                      </a:r>
                      <a:endParaRPr lang="en-US" sz="3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itchFamily="34" charset="0"/>
                        </a:rPr>
                        <a:t>Move to Operational</a:t>
                      </a:r>
                      <a:endParaRPr lang="en-US" sz="3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itchFamily="34" charset="0"/>
                        </a:rPr>
                        <a:t>      9</a:t>
                      </a:r>
                      <a:endParaRPr lang="en-US" sz="3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itchFamily="34" charset="0"/>
                        </a:rPr>
                        <a:t>Add</a:t>
                      </a:r>
                      <a:endParaRPr lang="en-US" sz="3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itchFamily="34" charset="0"/>
                        </a:rPr>
                        <a:t>      1</a:t>
                      </a:r>
                      <a:endParaRPr lang="en-US" sz="36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itchFamily="34" charset="0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36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itchFamily="34" charset="0"/>
                        </a:rPr>
                        <a:t>Total KPIs Remaining</a:t>
                      </a:r>
                      <a:endParaRPr lang="en-US" sz="3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n-US" sz="3600" b="1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itchFamily="34" charset="0"/>
                        </a:rPr>
                        <a:t>    </a:t>
                      </a:r>
                      <a:r>
                        <a:rPr lang="en-US" sz="3600" b="1" baseline="0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Century Gothic" pitchFamily="34" charset="0"/>
                        </a:rPr>
                        <a:t>  9</a:t>
                      </a:r>
                      <a:endParaRPr lang="en-US" sz="36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Century Gothic" pitchFamily="34" charset="0"/>
                      </a:endParaRP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  <p:sp>
        <p:nvSpPr>
          <p:cNvPr id="11" name="Down Arrow 10"/>
          <p:cNvSpPr/>
          <p:nvPr/>
        </p:nvSpPr>
        <p:spPr>
          <a:xfrm>
            <a:off x="6934200" y="3276600"/>
            <a:ext cx="152400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Down Arrow 11"/>
          <p:cNvSpPr/>
          <p:nvPr/>
        </p:nvSpPr>
        <p:spPr>
          <a:xfrm>
            <a:off x="6934200" y="3886200"/>
            <a:ext cx="152400" cy="3048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Up Arrow 12"/>
          <p:cNvSpPr/>
          <p:nvPr/>
        </p:nvSpPr>
        <p:spPr>
          <a:xfrm>
            <a:off x="6934200" y="4495800"/>
            <a:ext cx="152400" cy="3048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763000" cy="1143000"/>
          </a:xfrm>
        </p:spPr>
        <p:txBody>
          <a:bodyPr>
            <a:noAutofit/>
          </a:bodyPr>
          <a:lstStyle/>
          <a:p>
            <a:r>
              <a:rPr lang="en-US" sz="4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Board Priority Considerations</a:t>
            </a:r>
            <a:endParaRPr lang="en-US" sz="4800" dirty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295400"/>
            <a:ext cx="1295400" cy="228600"/>
          </a:xfrm>
          <a:prstGeom prst="rect">
            <a:avLst/>
          </a:prstGeom>
          <a:solidFill>
            <a:srgbClr val="C00000"/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600200" y="1295400"/>
            <a:ext cx="7543800" cy="2286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33600" y="1828800"/>
            <a:ext cx="5410200" cy="4858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67200" y="-76200"/>
            <a:ext cx="3505200" cy="533400"/>
          </a:xfrm>
        </p:spPr>
        <p:txBody>
          <a:bodyPr anchor="t">
            <a:normAutofit fontScale="90000"/>
          </a:bodyPr>
          <a:lstStyle/>
          <a:p>
            <a:pPr algn="l"/>
            <a: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Next Steps:</a:t>
            </a:r>
            <a:br>
              <a:rPr lang="en-US" sz="3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</a:br>
            <a:r>
              <a:rPr lang="en-US" dirty="0">
                <a:latin typeface="Palatino Linotype" pitchFamily="18" charset="0"/>
              </a:rPr>
              <a:t/>
            </a:r>
            <a:br>
              <a:rPr lang="en-US" dirty="0">
                <a:latin typeface="Palatino Linotype" pitchFamily="18" charset="0"/>
              </a:rPr>
            </a:br>
            <a:endParaRPr lang="en-US" sz="1200" dirty="0" smtClean="0">
              <a:latin typeface="Palatino Linotype" pitchFamily="18" charset="0"/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0" y="0"/>
            <a:ext cx="42672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419600" y="533400"/>
            <a:ext cx="4572000" cy="609600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n-US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June 28</a:t>
            </a:r>
            <a:r>
              <a:rPr kumimoji="0" lang="en-US" sz="19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th</a:t>
            </a:r>
            <a:r>
              <a:rPr kumimoji="0" lang="en-US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 </a:t>
            </a:r>
            <a:r>
              <a:rPr kumimoji="0" lang="en-US" sz="19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 - </a:t>
            </a:r>
            <a:r>
              <a:rPr kumimoji="0" lang="en-US" sz="1900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Board Work Session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ü"/>
            </a:pPr>
            <a:r>
              <a:rPr lang="en-US" sz="1900" baseline="0" dirty="0" smtClean="0">
                <a:latin typeface="Century Gothic" pitchFamily="34" charset="0"/>
                <a:ea typeface="+mj-ea"/>
                <a:cs typeface="+mj-cs"/>
              </a:rPr>
              <a:t>Staff present proposal for Strategic</a:t>
            </a:r>
            <a:r>
              <a:rPr lang="en-US" sz="1900" dirty="0" smtClean="0">
                <a:latin typeface="Century Gothic" pitchFamily="34" charset="0"/>
                <a:ea typeface="+mj-ea"/>
                <a:cs typeface="+mj-cs"/>
              </a:rPr>
              <a:t> Plan review process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ü"/>
            </a:pPr>
            <a:r>
              <a:rPr kumimoji="0" lang="en-US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Board</a:t>
            </a:r>
            <a:r>
              <a:rPr kumimoji="0" lang="en-US" sz="19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 direction on changes to Priorities</a:t>
            </a:r>
          </a:p>
          <a:p>
            <a:pPr lvl="1">
              <a:spcBef>
                <a:spcPct val="0"/>
              </a:spcBef>
            </a:pPr>
            <a:endParaRPr kumimoji="0" lang="en-US" sz="19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itchFamily="34" charset="0"/>
              <a:ea typeface="+mj-ea"/>
              <a:cs typeface="+mj-cs"/>
            </a:endParaRPr>
          </a:p>
          <a:p>
            <a:pPr>
              <a:spcBef>
                <a:spcPct val="0"/>
              </a:spcBef>
              <a:buFont typeface="Wingdings" pitchFamily="2" charset="2"/>
              <a:buChar char="q"/>
            </a:pPr>
            <a:r>
              <a:rPr kumimoji="0" lang="en-US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July 12</a:t>
            </a:r>
            <a:r>
              <a:rPr kumimoji="0" lang="en-US" sz="1900" b="0" i="0" u="none" strike="noStrike" kern="1200" cap="none" spc="0" normalizeH="0" baseline="30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th</a:t>
            </a:r>
            <a:r>
              <a:rPr kumimoji="0" lang="en-US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 – </a:t>
            </a:r>
            <a:r>
              <a:rPr kumimoji="0" lang="en-US" sz="19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Board</a:t>
            </a:r>
            <a:r>
              <a:rPr kumimoji="0" lang="en-US" sz="1900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 Meeting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ü"/>
            </a:pPr>
            <a:r>
              <a:rPr lang="en-US" sz="1900" baseline="0" dirty="0" smtClean="0">
                <a:latin typeface="Century Gothic" pitchFamily="34" charset="0"/>
                <a:ea typeface="+mj-ea"/>
                <a:cs typeface="+mj-cs"/>
              </a:rPr>
              <a:t>Board</a:t>
            </a:r>
            <a:r>
              <a:rPr lang="en-US" sz="1900" dirty="0" smtClean="0">
                <a:latin typeface="Century Gothic" pitchFamily="34" charset="0"/>
                <a:ea typeface="+mj-ea"/>
                <a:cs typeface="+mj-cs"/>
              </a:rPr>
              <a:t> direction on Strategic Plan review process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ü"/>
            </a:pPr>
            <a:r>
              <a:rPr lang="en-US" sz="1900" dirty="0" smtClean="0">
                <a:latin typeface="Century Gothic" pitchFamily="34" charset="0"/>
                <a:ea typeface="+mj-ea"/>
                <a:cs typeface="+mj-cs"/>
              </a:rPr>
              <a:t>Q4/EOY Strategic Update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ü"/>
            </a:pP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itchFamily="34" charset="0"/>
              <a:ea typeface="+mj-ea"/>
              <a:cs typeface="+mj-cs"/>
            </a:endParaRPr>
          </a:p>
          <a:p>
            <a:pPr>
              <a:spcBef>
                <a:spcPct val="0"/>
              </a:spcBef>
              <a:buFont typeface="Wingdings" pitchFamily="2" charset="2"/>
              <a:buChar char="q"/>
            </a:pPr>
            <a:r>
              <a:rPr lang="en-US" sz="1900" dirty="0" smtClean="0">
                <a:latin typeface="Century Gothic" pitchFamily="34" charset="0"/>
                <a:ea typeface="+mj-ea"/>
                <a:cs typeface="+mj-cs"/>
              </a:rPr>
              <a:t>Summer – </a:t>
            </a:r>
            <a:r>
              <a:rPr lang="en-US" sz="1900" b="1" dirty="0" smtClean="0">
                <a:solidFill>
                  <a:srgbClr val="0070C0"/>
                </a:solidFill>
                <a:latin typeface="Century Gothic" pitchFamily="34" charset="0"/>
                <a:ea typeface="+mj-ea"/>
                <a:cs typeface="+mj-cs"/>
              </a:rPr>
              <a:t>Alignment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ü"/>
            </a:pPr>
            <a:r>
              <a:rPr kumimoji="0" lang="en-US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Leadership Team notified</a:t>
            </a:r>
            <a:r>
              <a:rPr kumimoji="0" lang="en-US" sz="19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 of Board decisions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ü"/>
            </a:pPr>
            <a:r>
              <a:rPr lang="en-US" sz="1900" baseline="0" dirty="0" smtClean="0">
                <a:latin typeface="Century Gothic" pitchFamily="34" charset="0"/>
                <a:ea typeface="+mj-ea"/>
                <a:cs typeface="+mj-cs"/>
              </a:rPr>
              <a:t>Leaders</a:t>
            </a:r>
            <a:r>
              <a:rPr lang="en-US" sz="1900" dirty="0" smtClean="0">
                <a:latin typeface="Century Gothic" pitchFamily="34" charset="0"/>
                <a:ea typeface="+mj-ea"/>
                <a:cs typeface="+mj-cs"/>
              </a:rPr>
              <a:t> align School &amp; Department Improvement Plans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ü"/>
            </a:pPr>
            <a:endParaRPr kumimoji="0" lang="en-US" sz="1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itchFamily="34" charset="0"/>
              <a:ea typeface="+mj-ea"/>
              <a:cs typeface="+mj-cs"/>
            </a:endParaRPr>
          </a:p>
          <a:p>
            <a:pPr>
              <a:spcBef>
                <a:spcPct val="0"/>
              </a:spcBef>
              <a:buFont typeface="Wingdings" pitchFamily="2" charset="2"/>
              <a:buChar char="q"/>
            </a:pPr>
            <a:r>
              <a:rPr kumimoji="0" lang="en-US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Summer/Fall</a:t>
            </a:r>
            <a:r>
              <a:rPr kumimoji="0" lang="en-US" sz="19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 – </a:t>
            </a:r>
            <a:r>
              <a:rPr kumimoji="0" lang="en-US" sz="1900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Implementation</a:t>
            </a:r>
          </a:p>
          <a:p>
            <a:pPr lvl="1">
              <a:spcBef>
                <a:spcPct val="0"/>
              </a:spcBef>
              <a:buFont typeface="Wingdings" pitchFamily="2" charset="2"/>
              <a:buChar char="ü"/>
            </a:pPr>
            <a:r>
              <a:rPr lang="en-US" sz="1900" baseline="0" dirty="0" smtClean="0">
                <a:latin typeface="Century Gothic" pitchFamily="34" charset="0"/>
                <a:ea typeface="+mj-ea"/>
                <a:cs typeface="+mj-cs"/>
              </a:rPr>
              <a:t>Comprehensive stakeholder review/revision of Strategic Plan</a:t>
            </a:r>
            <a:r>
              <a:rPr kumimoji="0" lang="en-US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/>
            </a:r>
            <a:br>
              <a:rPr kumimoji="0" lang="en-US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</a:br>
            <a: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alatino Linotype" pitchFamily="18" charset="0"/>
                <a:ea typeface="+mj-ea"/>
                <a:cs typeface="+mj-cs"/>
              </a:rPr>
              <a:t/>
            </a:r>
            <a:br>
              <a:rPr kumimoji="0" lang="en-US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Palatino Linotype" pitchFamily="18" charset="0"/>
                <a:ea typeface="+mj-ea"/>
                <a:cs typeface="+mj-cs"/>
              </a:rPr>
            </a:br>
            <a:endParaRPr kumimoji="0" lang="en-US" sz="5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Palatino Linotype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16200000">
            <a:off x="-2412712" y="3631912"/>
            <a:ext cx="5715001" cy="584775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accent1"/>
            </a:solidFill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Superintendent</a:t>
            </a:r>
          </a:p>
        </p:txBody>
      </p:sp>
      <p:sp>
        <p:nvSpPr>
          <p:cNvPr id="5" name="TextBox 4"/>
          <p:cNvSpPr txBox="1"/>
          <p:nvPr/>
        </p:nvSpPr>
        <p:spPr>
          <a:xfrm rot="16200000">
            <a:off x="-278366" y="4926567"/>
            <a:ext cx="2971798" cy="738664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Division Leaders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b="1" kern="0" dirty="0" smtClean="0">
                <a:solidFill>
                  <a:sysClr val="window" lastClr="FFFFFF"/>
                </a:solidFill>
                <a:latin typeface="Calibri"/>
              </a:rPr>
              <a:t>(Implementation</a:t>
            </a:r>
            <a:r>
              <a:rPr lang="en-US" kern="0" dirty="0" smtClean="0">
                <a:solidFill>
                  <a:sysClr val="window" lastClr="FFFFFF"/>
                </a:solidFill>
                <a:latin typeface="Calibri"/>
              </a:rPr>
              <a:t>)</a:t>
            </a:r>
            <a:r>
              <a:rPr kumimoji="0" lang="en-US" b="0" i="0" u="none" strike="noStrike" kern="0" cap="none" spc="0" normalizeH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kumimoji="0" lang="en-US" b="0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TextBox 5"/>
          <p:cNvSpPr txBox="1"/>
          <p:nvPr/>
        </p:nvSpPr>
        <p:spPr>
          <a:xfrm rot="16200000">
            <a:off x="-121563" y="2026563"/>
            <a:ext cx="2667000" cy="747474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School Board</a:t>
            </a:r>
            <a:r>
              <a:rPr kumimoji="0" lang="en-US" sz="32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(Formation)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09800" y="1143000"/>
            <a:ext cx="1676400" cy="1200329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/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Vision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Mission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q"/>
              <a:tabLst/>
              <a:defRPr/>
            </a:pPr>
            <a:r>
              <a:rPr kumimoji="0" lang="en-US" sz="2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Goals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209800" y="2895600"/>
            <a:ext cx="2286000" cy="40011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Division Priorities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209800" y="4933890"/>
            <a:ext cx="2286000" cy="40011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Division KPIs</a:t>
            </a:r>
          </a:p>
        </p:txBody>
      </p:sp>
      <p:pic>
        <p:nvPicPr>
          <p:cNvPr id="10" name="Picture 9" descr="pdsa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5000" y="1654254"/>
            <a:ext cx="2660053" cy="2917746"/>
          </a:xfrm>
          <a:prstGeom prst="rect">
            <a:avLst/>
          </a:prstGeom>
          <a:blipFill dpi="0" rotWithShape="1">
            <a:blip r:embed="rId3" cstate="print">
              <a:alphaModFix amt="24000"/>
            </a:blip>
            <a:srcRect/>
            <a:tile tx="0" ty="0" sx="100000" sy="100000" flip="none" algn="tl"/>
          </a:blipFill>
        </p:spPr>
      </p:pic>
      <p:sp>
        <p:nvSpPr>
          <p:cNvPr id="11" name="TextBox 10"/>
          <p:cNvSpPr txBox="1"/>
          <p:nvPr/>
        </p:nvSpPr>
        <p:spPr>
          <a:xfrm>
            <a:off x="2209800" y="5848290"/>
            <a:ext cx="4495800" cy="40011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Division Improvement Plans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286000" y="1524000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√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86000" y="1905000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√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86000" y="1143000"/>
            <a:ext cx="22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√</a:t>
            </a:r>
          </a:p>
        </p:txBody>
      </p:sp>
      <p:sp>
        <p:nvSpPr>
          <p:cNvPr id="15" name="Title 29"/>
          <p:cNvSpPr txBox="1">
            <a:spLocks/>
          </p:cNvSpPr>
          <p:nvPr/>
        </p:nvSpPr>
        <p:spPr>
          <a:xfrm>
            <a:off x="0" y="0"/>
            <a:ext cx="91440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  <a:ea typeface="+mj-ea"/>
                <a:cs typeface="+mj-cs"/>
              </a:rPr>
              <a:t>Maintaining Our </a:t>
            </a:r>
            <a:r>
              <a:rPr kumimoji="0" lang="en-US" sz="4000" b="0" i="0" u="none" strike="noStrike" kern="1200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Strategic </a:t>
            </a:r>
            <a:r>
              <a:rPr kumimoji="0" lang="en-US" sz="4000" b="1" i="0" u="none" strike="noStrike" kern="1200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entury Gothic" pitchFamily="34" charset="0"/>
                <a:ea typeface="+mj-ea"/>
                <a:cs typeface="+mj-cs"/>
              </a:rPr>
              <a:t>Alignment</a:t>
            </a:r>
            <a:endParaRPr kumimoji="0" lang="en-US" sz="4400" b="1" i="0" u="none" strike="noStrike" kern="1200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entury Gothic" pitchFamily="34" charset="0"/>
              <a:ea typeface="+mj-ea"/>
              <a:cs typeface="+mj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209800" y="6324600"/>
            <a:ext cx="4495800" cy="40011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School/Department</a:t>
            </a:r>
            <a:r>
              <a:rPr kumimoji="0" lang="en-US" sz="2000" b="1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Improvement </a:t>
            </a: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Plans</a:t>
            </a:r>
          </a:p>
        </p:txBody>
      </p:sp>
      <p:sp>
        <p:nvSpPr>
          <p:cNvPr id="17" name="Down Arrow 16"/>
          <p:cNvSpPr/>
          <p:nvPr/>
        </p:nvSpPr>
        <p:spPr>
          <a:xfrm>
            <a:off x="2514600" y="2438400"/>
            <a:ext cx="381000" cy="381000"/>
          </a:xfrm>
          <a:prstGeom prst="down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Down Arrow 17"/>
          <p:cNvSpPr/>
          <p:nvPr/>
        </p:nvSpPr>
        <p:spPr>
          <a:xfrm>
            <a:off x="2514600" y="5410200"/>
            <a:ext cx="381000" cy="381000"/>
          </a:xfrm>
          <a:prstGeom prst="down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" name="Content Placeholder 27" descr="ACPS Logo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22453" y="2873454"/>
            <a:ext cx="793865" cy="473825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 rot="16200000">
            <a:off x="533400" y="2209800"/>
            <a:ext cx="2666999" cy="381000"/>
          </a:xfrm>
          <a:prstGeom prst="rect">
            <a:avLst/>
          </a:prstGeom>
          <a:solidFill>
            <a:schemeClr val="tx1">
              <a:lumMod val="75000"/>
              <a:lumOff val="25000"/>
            </a:schemeClr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kern="0" dirty="0" smtClean="0">
                <a:solidFill>
                  <a:schemeClr val="bg1"/>
                </a:solidFill>
                <a:latin typeface="Calibri"/>
              </a:rPr>
              <a:t>June</a:t>
            </a:r>
            <a:endParaRPr kumimoji="0" lang="en-US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1" name="TextBox 20"/>
          <p:cNvSpPr txBox="1"/>
          <p:nvPr/>
        </p:nvSpPr>
        <p:spPr>
          <a:xfrm rot="16200000">
            <a:off x="375166" y="5111234"/>
            <a:ext cx="2971800" cy="369332"/>
          </a:xfrm>
          <a:prstGeom prst="rect">
            <a:avLst/>
          </a:prstGeom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0" i="0" u="none" strike="noStrike" kern="0" cap="none" spc="0" normalizeH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b="1" i="0" u="none" strike="noStrike" kern="0" cap="none" spc="0" normalizeH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July/August</a:t>
            </a:r>
            <a:endParaRPr kumimoji="0" lang="en-US" b="1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209800" y="4038600"/>
            <a:ext cx="2286000" cy="40011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Division </a:t>
            </a:r>
            <a:r>
              <a:rPr lang="en-US" sz="2000" b="1" kern="0" dirty="0" smtClean="0">
                <a:solidFill>
                  <a:sysClr val="window" lastClr="FFFFFF"/>
                </a:solidFill>
                <a:latin typeface="Calibri"/>
              </a:rPr>
              <a:t>Strategies</a:t>
            </a:r>
            <a:endParaRPr kumimoji="0" lang="en-US" sz="2000" b="1" i="0" u="none" strike="noStrike" kern="0" cap="none" spc="0" normalizeH="0" baseline="0" noProof="0" dirty="0" smtClean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Down Arrow 22"/>
          <p:cNvSpPr/>
          <p:nvPr/>
        </p:nvSpPr>
        <p:spPr>
          <a:xfrm>
            <a:off x="2514600" y="4495800"/>
            <a:ext cx="381000" cy="381000"/>
          </a:xfrm>
          <a:prstGeom prst="down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Down Arrow 23"/>
          <p:cNvSpPr/>
          <p:nvPr/>
        </p:nvSpPr>
        <p:spPr>
          <a:xfrm>
            <a:off x="2514600" y="3429000"/>
            <a:ext cx="381000" cy="381000"/>
          </a:xfrm>
          <a:prstGeom prst="down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5" name="Straight Connector 24"/>
          <p:cNvCxnSpPr/>
          <p:nvPr/>
        </p:nvCxnSpPr>
        <p:spPr>
          <a:xfrm>
            <a:off x="152400" y="838200"/>
            <a:ext cx="86106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Down Arrow 30"/>
          <p:cNvSpPr/>
          <p:nvPr/>
        </p:nvSpPr>
        <p:spPr>
          <a:xfrm rot="10800000">
            <a:off x="3200400" y="5410200"/>
            <a:ext cx="381000" cy="381000"/>
          </a:xfrm>
          <a:prstGeom prst="down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Down Arrow 31"/>
          <p:cNvSpPr/>
          <p:nvPr/>
        </p:nvSpPr>
        <p:spPr>
          <a:xfrm rot="10800000">
            <a:off x="3200400" y="4495800"/>
            <a:ext cx="381000" cy="381000"/>
          </a:xfrm>
          <a:prstGeom prst="downArrow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Down Arrow 33"/>
          <p:cNvSpPr/>
          <p:nvPr/>
        </p:nvSpPr>
        <p:spPr>
          <a:xfrm rot="10800000">
            <a:off x="3200400" y="3429000"/>
            <a:ext cx="381000" cy="381000"/>
          </a:xfrm>
          <a:prstGeom prst="down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Down Arrow 34"/>
          <p:cNvSpPr/>
          <p:nvPr/>
        </p:nvSpPr>
        <p:spPr>
          <a:xfrm rot="10800000">
            <a:off x="3200400" y="2438400"/>
            <a:ext cx="381000" cy="381000"/>
          </a:xfrm>
          <a:prstGeom prst="downArrow">
            <a:avLst/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4876800" cy="685800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4191000" cy="1143000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School Board Annual Retreat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2179637"/>
            <a:ext cx="3962400" cy="4525963"/>
          </a:xfrm>
        </p:spPr>
        <p:txBody>
          <a:bodyPr>
            <a:normAutofit/>
          </a:bodyPr>
          <a:lstStyle/>
          <a:p>
            <a:pPr marL="514350" indent="-514350">
              <a:buFont typeface="Wingdings" pitchFamily="2" charset="2"/>
              <a:buChar char="q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Review Progress</a:t>
            </a:r>
          </a:p>
          <a:p>
            <a:pPr marL="514350" indent="-514350">
              <a:buFont typeface="Wingdings" pitchFamily="2" charset="2"/>
              <a:buChar char="q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Recommit to:</a:t>
            </a:r>
          </a:p>
          <a:p>
            <a:pPr marL="914400" lvl="1" indent="-514350">
              <a:buFont typeface="Wingdings" pitchFamily="2" charset="2"/>
              <a:buChar char="ü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Vision</a:t>
            </a:r>
          </a:p>
          <a:p>
            <a:pPr marL="914400" lvl="1" indent="-514350">
              <a:buFont typeface="Wingdings" pitchFamily="2" charset="2"/>
              <a:buChar char="ü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Mission</a:t>
            </a:r>
          </a:p>
          <a:p>
            <a:pPr marL="914400" lvl="1" indent="-514350">
              <a:buFont typeface="Wingdings" pitchFamily="2" charset="2"/>
              <a:buChar char="ü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Goals</a:t>
            </a:r>
          </a:p>
          <a:p>
            <a:pPr marL="914400" lvl="1" indent="-514350">
              <a:buFont typeface="Wingdings" pitchFamily="2" charset="2"/>
              <a:buChar char="ü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Priorities</a:t>
            </a:r>
          </a:p>
          <a:p>
            <a:pPr marL="514350" indent="-514350">
              <a:buFont typeface="Wingdings" pitchFamily="2" charset="2"/>
              <a:buChar char="q"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Evaluate KPIs</a:t>
            </a:r>
            <a:endParaRPr lang="en-US" dirty="0">
              <a:solidFill>
                <a:srgbClr val="0070C0"/>
              </a:solidFill>
              <a:latin typeface="Century Gothic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1524000"/>
            <a:ext cx="1219200" cy="228600"/>
          </a:xfrm>
          <a:prstGeom prst="rect">
            <a:avLst/>
          </a:prstGeom>
          <a:solidFill>
            <a:srgbClr val="C00000"/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1371600" y="1524000"/>
            <a:ext cx="3505200" cy="2286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Explosion 1 11"/>
          <p:cNvSpPr/>
          <p:nvPr/>
        </p:nvSpPr>
        <p:spPr>
          <a:xfrm rot="21107805">
            <a:off x="3444411" y="5149297"/>
            <a:ext cx="1080070" cy="950711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New!</a:t>
            </a:r>
            <a:endParaRPr lang="en-US" sz="1200" b="1" dirty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endParaRPr>
          </a:p>
        </p:txBody>
      </p:sp>
      <p:pic>
        <p:nvPicPr>
          <p:cNvPr id="13" name="Picture 12" descr="graduation_cap.JPG"/>
          <p:cNvPicPr>
            <a:picLocks noChangeAspect="1"/>
          </p:cNvPicPr>
          <p:nvPr/>
        </p:nvPicPr>
        <p:blipFill>
          <a:blip r:embed="rId2" cstate="print"/>
          <a:srcRect r="6667"/>
          <a:stretch>
            <a:fillRect/>
          </a:stretch>
        </p:blipFill>
        <p:spPr>
          <a:xfrm>
            <a:off x="4876800" y="0"/>
            <a:ext cx="4267200" cy="6858000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Recap of June 4</a:t>
            </a:r>
            <a:r>
              <a:rPr lang="en-US" sz="48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th</a:t>
            </a:r>
            <a:r>
              <a:rPr lang="en-US" sz="4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 Retreat</a:t>
            </a:r>
            <a:endParaRPr lang="en-US" sz="48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05000"/>
            <a:ext cx="4648200" cy="4495799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KPI Evaluation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KPI Valuation</a:t>
            </a:r>
          </a:p>
          <a:p>
            <a:pPr lvl="1">
              <a:buFont typeface="Wingdings" pitchFamily="2" charset="2"/>
              <a:buChar char="ü"/>
            </a:pPr>
            <a:r>
              <a:rPr lang="en-US" dirty="0" smtClean="0">
                <a:solidFill>
                  <a:srgbClr val="C00000"/>
                </a:solidFill>
                <a:latin typeface="Century Gothic" pitchFamily="34" charset="0"/>
              </a:rPr>
              <a:t>Red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 </a:t>
            </a:r>
            <a:r>
              <a:rPr lang="en-US" dirty="0" smtClean="0">
                <a:solidFill>
                  <a:srgbClr val="C00000"/>
                </a:solidFill>
                <a:latin typeface="Century Gothic" pitchFamily="34" charset="0"/>
              </a:rPr>
              <a:t>= Consensus</a:t>
            </a:r>
          </a:p>
          <a:p>
            <a:pPr lvl="1">
              <a:buFont typeface="Wingdings" pitchFamily="2" charset="2"/>
              <a:buChar char="ü"/>
            </a:pPr>
            <a:r>
              <a:rPr lang="en-US" dirty="0" smtClean="0">
                <a:solidFill>
                  <a:srgbClr val="0070C0"/>
                </a:solidFill>
                <a:latin typeface="Century Gothic" pitchFamily="34" charset="0"/>
              </a:rPr>
              <a:t>Blue</a:t>
            </a: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 </a:t>
            </a:r>
            <a:r>
              <a:rPr lang="en-US" dirty="0" smtClean="0">
                <a:solidFill>
                  <a:srgbClr val="0070C0"/>
                </a:solidFill>
                <a:latin typeface="Century Gothic" pitchFamily="34" charset="0"/>
              </a:rPr>
              <a:t>= 4 or More</a:t>
            </a:r>
          </a:p>
          <a:p>
            <a:pPr lvl="1">
              <a:buFont typeface="Wingdings" pitchFamily="2" charset="2"/>
              <a:buChar char="ü"/>
            </a:pPr>
            <a:r>
              <a:rPr lang="en-US" b="1" dirty="0" smtClean="0">
                <a:ln w="12700">
                  <a:solidFill>
                    <a:schemeClr val="tx1">
                      <a:lumMod val="50000"/>
                      <a:lumOff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latin typeface="Century Gothic" pitchFamily="34" charset="0"/>
              </a:rPr>
              <a:t>White </a:t>
            </a:r>
            <a:r>
              <a:rPr lang="en-US" b="1" dirty="0" smtClean="0">
                <a:ln w="12700">
                  <a:solidFill>
                    <a:schemeClr val="bg1">
                      <a:lumMod val="50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latin typeface="Century Gothic" pitchFamily="34" charset="0"/>
              </a:rPr>
              <a:t>= 1 Individual</a:t>
            </a:r>
            <a:endParaRPr lang="en-US" dirty="0" smtClean="0">
              <a:ln w="12700">
                <a:solidFill>
                  <a:schemeClr val="bg1">
                    <a:lumMod val="50000"/>
                  </a:schemeClr>
                </a:solidFill>
                <a:prstDash val="solid"/>
              </a:ln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Goal and Priority Discussion</a:t>
            </a:r>
            <a:endParaRPr lang="en-US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pic>
        <p:nvPicPr>
          <p:cNvPr id="4" name="Picture 3" descr="chips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86400" y="2590800"/>
            <a:ext cx="2286000" cy="2662011"/>
          </a:xfrm>
          <a:prstGeom prst="rect">
            <a:avLst/>
          </a:prstGeom>
          <a:ln w="38100" cap="sq">
            <a:solidFill>
              <a:schemeClr val="tx1">
                <a:lumMod val="65000"/>
                <a:lumOff val="3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0" y="1282700"/>
            <a:ext cx="1295400" cy="228600"/>
          </a:xfrm>
          <a:prstGeom prst="rect">
            <a:avLst/>
          </a:prstGeom>
          <a:solidFill>
            <a:srgbClr val="C00000"/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600200" y="1295400"/>
            <a:ext cx="7543800" cy="2286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Board Retreat 03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04800" y="2133600"/>
            <a:ext cx="3759200" cy="28194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Recap of June 4</a:t>
            </a:r>
            <a:r>
              <a:rPr lang="en-US" sz="48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th</a:t>
            </a:r>
            <a:r>
              <a:rPr lang="en-US" sz="4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 Retreat</a:t>
            </a:r>
            <a:endParaRPr lang="en-US" sz="48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282700"/>
            <a:ext cx="1295400" cy="228600"/>
          </a:xfrm>
          <a:prstGeom prst="rect">
            <a:avLst/>
          </a:prstGeom>
          <a:solidFill>
            <a:srgbClr val="C00000"/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600200" y="1295400"/>
            <a:ext cx="7543800" cy="2286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9" name="Picture 8" descr="Board Retreat 050.JPG"/>
          <p:cNvPicPr>
            <a:picLocks noChangeAspect="1"/>
          </p:cNvPicPr>
          <p:nvPr/>
        </p:nvPicPr>
        <p:blipFill>
          <a:blip r:embed="rId3" cstate="print"/>
          <a:srcRect l="26296" t="10000" r="11481" b="15556"/>
          <a:stretch>
            <a:fillRect/>
          </a:stretch>
        </p:blipFill>
        <p:spPr>
          <a:xfrm>
            <a:off x="6280245" y="2133600"/>
            <a:ext cx="2101755" cy="33528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11" name="Picture 10" descr="Board Retreat 012.JPG"/>
          <p:cNvPicPr>
            <a:picLocks noChangeAspect="1"/>
          </p:cNvPicPr>
          <p:nvPr/>
        </p:nvPicPr>
        <p:blipFill>
          <a:blip r:embed="rId4" cstate="print"/>
          <a:srcRect t="17949" r="11538"/>
          <a:stretch>
            <a:fillRect/>
          </a:stretch>
        </p:blipFill>
        <p:spPr>
          <a:xfrm>
            <a:off x="2971800" y="4191000"/>
            <a:ext cx="3505200" cy="24384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3" name="Picture 12" descr="Board Retreat 027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886200" y="1676400"/>
            <a:ext cx="2160000" cy="22860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r>
              <a:rPr lang="en-US" sz="4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Recap of June 4</a:t>
            </a:r>
            <a:r>
              <a:rPr lang="en-US" sz="4800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th</a:t>
            </a:r>
            <a:r>
              <a:rPr lang="en-US" sz="4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entury Gothic" pitchFamily="34" charset="0"/>
              </a:rPr>
              <a:t> Retreat</a:t>
            </a:r>
            <a:endParaRPr lang="en-US" sz="4800" dirty="0">
              <a:solidFill>
                <a:schemeClr val="tx1">
                  <a:lumMod val="50000"/>
                  <a:lumOff val="50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282700"/>
            <a:ext cx="1295400" cy="228600"/>
          </a:xfrm>
          <a:prstGeom prst="rect">
            <a:avLst/>
          </a:prstGeom>
          <a:solidFill>
            <a:srgbClr val="C00000"/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1600200" y="1295400"/>
            <a:ext cx="7543800" cy="2286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7" name="Picture 6" descr="Board Retreat 0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648200" y="1905000"/>
            <a:ext cx="3048000" cy="22860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9" name="Picture 8" descr="Board Retreat 02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3400" y="1752600"/>
            <a:ext cx="3352800" cy="25146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0" name="Picture 9" descr="Board Retreat 03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77000" y="3429000"/>
            <a:ext cx="2247900" cy="2997200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11" name="Picture 10" descr="Board Retreat 048.JPG"/>
          <p:cNvPicPr>
            <a:picLocks noChangeAspect="1"/>
          </p:cNvPicPr>
          <p:nvPr/>
        </p:nvPicPr>
        <p:blipFill>
          <a:blip r:embed="rId5" cstate="print"/>
          <a:srcRect l="6977" t="11628" r="11046"/>
          <a:stretch>
            <a:fillRect/>
          </a:stretch>
        </p:blipFill>
        <p:spPr>
          <a:xfrm>
            <a:off x="2057400" y="3733800"/>
            <a:ext cx="3124200" cy="2525949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Board KPI Discussion – Our Focus</a:t>
            </a:r>
            <a:endParaRPr lang="en-US" sz="4000" dirty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endParaRPr>
          </a:p>
        </p:txBody>
      </p:sp>
      <p:graphicFrame>
        <p:nvGraphicFramePr>
          <p:cNvPr id="13" name="Diagram 12"/>
          <p:cNvGraphicFramePr/>
          <p:nvPr/>
        </p:nvGraphicFramePr>
        <p:xfrm>
          <a:off x="0" y="1066800"/>
          <a:ext cx="6400800" cy="5638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5" name="Picture 7" descr="compass.PN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48400" y="2362200"/>
            <a:ext cx="2895600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6934200" y="5334000"/>
            <a:ext cx="16764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Keep 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8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 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KPIs</a:t>
            </a:r>
            <a:endParaRPr lang="en-US" sz="1600" dirty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rPr>
              <a:t>Combine KPIs</a:t>
            </a:r>
            <a:endParaRPr lang="en-US" sz="5400" dirty="0">
              <a:solidFill>
                <a:schemeClr val="tx1">
                  <a:lumMod val="65000"/>
                  <a:lumOff val="3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7010400" cy="4525963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2 Performance Task KPIs into 1</a:t>
            </a:r>
          </a:p>
          <a:p>
            <a:pPr lvl="1">
              <a:buFont typeface="Wingdings" pitchFamily="2" charset="2"/>
              <a:buChar char="ü"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KPI 2.11a &amp; 2.12a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2 Program Evaluation KPIs into 1</a:t>
            </a:r>
          </a:p>
          <a:p>
            <a:pPr lvl="1">
              <a:buFont typeface="Wingdings" pitchFamily="2" charset="2"/>
              <a:buChar char="ü"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KPI 5.11a &amp; 5.11b</a:t>
            </a:r>
          </a:p>
          <a:p>
            <a:pPr lvl="1">
              <a:buFont typeface="Wingdings" pitchFamily="2" charset="2"/>
              <a:buChar char="ü"/>
            </a:pPr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  <a:latin typeface="Century Gothic" pitchFamily="34" charset="0"/>
            </a:endParaRPr>
          </a:p>
          <a:p>
            <a:pPr lvl="1">
              <a:buNone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KPI Change =     2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524000"/>
            <a:ext cx="1295400" cy="228600"/>
          </a:xfrm>
          <a:prstGeom prst="rect">
            <a:avLst/>
          </a:prstGeom>
          <a:solidFill>
            <a:srgbClr val="C00000"/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600200" y="1524000"/>
            <a:ext cx="7543800" cy="2286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pic>
        <p:nvPicPr>
          <p:cNvPr id="6" name="Picture 5" descr="merge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91200" y="3962400"/>
            <a:ext cx="2524125" cy="2524125"/>
          </a:xfrm>
          <a:prstGeom prst="rect">
            <a:avLst/>
          </a:prstGeom>
          <a:ln w="38100" cap="sq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Down Arrow 6"/>
          <p:cNvSpPr/>
          <p:nvPr/>
        </p:nvSpPr>
        <p:spPr>
          <a:xfrm>
            <a:off x="3429000" y="4800600"/>
            <a:ext cx="228600" cy="533400"/>
          </a:xfrm>
          <a:prstGeom prst="downArrow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8991600" cy="1143000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Move from Strategic to Operational </a:t>
            </a:r>
            <a:br>
              <a:rPr lang="en-US" sz="4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</a:br>
            <a:r>
              <a:rPr lang="en-US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Periodic Updates</a:t>
            </a:r>
            <a:endParaRPr lang="en-US" sz="4000" i="1" dirty="0">
              <a:solidFill>
                <a:schemeClr val="tx1">
                  <a:lumMod val="75000"/>
                  <a:lumOff val="25000"/>
                </a:schemeClr>
              </a:solidFill>
              <a:latin typeface="Century Gothic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1219200"/>
            <a:ext cx="1295400" cy="228600"/>
          </a:xfrm>
          <a:prstGeom prst="rect">
            <a:avLst/>
          </a:prstGeom>
          <a:solidFill>
            <a:srgbClr val="C00000"/>
          </a:solidFill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600200" y="1231900"/>
            <a:ext cx="7543800" cy="2286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0" y="1722437"/>
            <a:ext cx="5791200" cy="4525963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itchFamily="2" charset="2"/>
              <a:buChar char="q"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Learning Walks</a:t>
            </a:r>
          </a:p>
          <a:p>
            <a:pPr lvl="1"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KPIs 1.11c, 1.11d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Strategic Partnerships</a:t>
            </a:r>
          </a:p>
          <a:p>
            <a:pPr lvl="1"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KPI 2.13a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Recruitment, Hiring,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Retention, PD Needs</a:t>
            </a:r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  <a:latin typeface="Century Gothic" pitchFamily="34" charset="0"/>
            </a:endParaRPr>
          </a:p>
          <a:p>
            <a:pPr lvl="1"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KPIs 3.11a, 3.11b, 3.11c,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3.11e, 3.12b</a:t>
            </a: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  <a:latin typeface="Century Gothic" pitchFamily="34" charset="0"/>
            </a:endParaRPr>
          </a:p>
          <a:p>
            <a:pPr>
              <a:buFont typeface="Wingdings" pitchFamily="2" charset="2"/>
              <a:buChar char="q"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TPA Update</a:t>
            </a:r>
          </a:p>
          <a:p>
            <a:pPr lvl="1"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KPI 3.12a</a:t>
            </a:r>
          </a:p>
          <a:p>
            <a:pPr lvl="1">
              <a:buNone/>
            </a:pPr>
            <a:endParaRPr lang="en-US" dirty="0" smtClean="0">
              <a:solidFill>
                <a:schemeClr val="tx1">
                  <a:lumMod val="75000"/>
                  <a:lumOff val="25000"/>
                </a:schemeClr>
              </a:solidFill>
              <a:latin typeface="Century Gothic" pitchFamily="34" charset="0"/>
            </a:endParaRPr>
          </a:p>
          <a:p>
            <a:pPr lvl="1">
              <a:buNone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itchFamily="34" charset="0"/>
              </a:rPr>
              <a:t>KPI Change =     9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Century Gothic" pitchFamily="34" charset="0"/>
            </a:endParaRPr>
          </a:p>
        </p:txBody>
      </p:sp>
      <p:pic>
        <p:nvPicPr>
          <p:cNvPr id="8" name="Picture 7" descr="Vessel_waterline : red water-line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7400" y="3124200"/>
            <a:ext cx="2606040" cy="2369127"/>
          </a:xfrm>
          <a:prstGeom prst="rect">
            <a:avLst/>
          </a:prstGeom>
          <a:ln w="38100" cap="sq">
            <a:solidFill>
              <a:schemeClr val="tx1">
                <a:lumMod val="85000"/>
                <a:lumOff val="15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9" name="Down Arrow 8"/>
          <p:cNvSpPr/>
          <p:nvPr/>
        </p:nvSpPr>
        <p:spPr>
          <a:xfrm>
            <a:off x="2895600" y="5486400"/>
            <a:ext cx="228600" cy="533400"/>
          </a:xfrm>
          <a:prstGeom prst="downArrow">
            <a:avLst/>
          </a:prstGeom>
          <a:solidFill>
            <a:schemeClr val="tx1">
              <a:lumMod val="85000"/>
              <a:lumOff val="15000"/>
            </a:schemeClr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Left Arrow 9"/>
          <p:cNvSpPr/>
          <p:nvPr/>
        </p:nvSpPr>
        <p:spPr>
          <a:xfrm>
            <a:off x="8534400" y="4419600"/>
            <a:ext cx="448759" cy="47923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658</TotalTime>
  <Words>355</Words>
  <Application>Microsoft Office PowerPoint</Application>
  <PresentationFormat>On-screen Show (4:3)</PresentationFormat>
  <Paragraphs>111</Paragraphs>
  <Slides>14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Office Theme</vt:lpstr>
      <vt:lpstr>Preparing Our Students for Success</vt:lpstr>
      <vt:lpstr>Slide 2</vt:lpstr>
      <vt:lpstr>School Board Annual Retreat</vt:lpstr>
      <vt:lpstr>Recap of June 4th Retreat</vt:lpstr>
      <vt:lpstr>Recap of June 4th Retreat</vt:lpstr>
      <vt:lpstr>Recap of June 4th Retreat</vt:lpstr>
      <vt:lpstr>Board KPI Discussion – Our Focus</vt:lpstr>
      <vt:lpstr>Combine KPIs</vt:lpstr>
      <vt:lpstr>Move from Strategic to Operational  Periodic Updates</vt:lpstr>
      <vt:lpstr>A Recommended Addition</vt:lpstr>
      <vt:lpstr>Montgomery County Example Seven Keys to College &amp; Career Readiness</vt:lpstr>
      <vt:lpstr>Recap of KPI Recommendations</vt:lpstr>
      <vt:lpstr>Board Priority Considerations</vt:lpstr>
      <vt:lpstr>Next Steps:  </vt:lpstr>
    </vt:vector>
  </TitlesOfParts>
  <Company>Albemarle County Public Schools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Melissa Anderson</dc:creator>
  <cp:lastModifiedBy>manderson</cp:lastModifiedBy>
  <cp:revision>116</cp:revision>
  <dcterms:created xsi:type="dcterms:W3CDTF">2012-06-06T12:37:44Z</dcterms:created>
  <dcterms:modified xsi:type="dcterms:W3CDTF">2012-06-09T00:09:49Z</dcterms:modified>
</cp:coreProperties>
</file>